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202729"/>
        </a:fontRef>
        <a:srgbClr val="2027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D"/>
          </a:solidFill>
        </a:fill>
      </a:tcStyle>
    </a:wholeTbl>
    <a:band2H>
      <a:tcTxStyle b="def" i="def"/>
      <a:tcStyle>
        <a:tcBdr/>
        <a:fill>
          <a:solidFill>
            <a:srgbClr val="E7E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202729"/>
        </a:fontRef>
        <a:srgbClr val="2027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AEA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202729"/>
        </a:fontRef>
        <a:srgbClr val="2027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AD5"/>
          </a:solidFill>
        </a:fill>
      </a:tcStyle>
    </a:wholeTbl>
    <a:band2H>
      <a:tcTxStyle b="def" i="def"/>
      <a:tcStyle>
        <a:tcBdr/>
        <a:fill>
          <a:solidFill>
            <a:srgbClr val="FFFC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202729"/>
        </a:fontRef>
        <a:srgbClr val="2027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202729"/>
        </a:fontRef>
        <a:srgbClr val="202729"/>
      </a:tcTxStyle>
      <a:tcStyle>
        <a:tcBdr>
          <a:left>
            <a:ln w="12700" cap="flat">
              <a:noFill/>
              <a:miter lim="400000"/>
            </a:ln>
          </a:left>
          <a:right>
            <a:ln w="12700" cap="flat">
              <a:noFill/>
              <a:miter lim="400000"/>
            </a:ln>
          </a:right>
          <a:top>
            <a:ln w="50800" cap="flat">
              <a:solidFill>
                <a:srgbClr val="202729"/>
              </a:solidFill>
              <a:prstDash val="solid"/>
              <a:round/>
            </a:ln>
          </a:top>
          <a:bottom>
            <a:ln w="25400" cap="flat">
              <a:solidFill>
                <a:srgbClr val="20272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202729"/>
              </a:solidFill>
              <a:prstDash val="solid"/>
              <a:round/>
            </a:ln>
          </a:top>
          <a:bottom>
            <a:ln w="25400" cap="flat">
              <a:solidFill>
                <a:srgbClr val="20272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202729"/>
        </a:fontRef>
        <a:srgbClr val="2027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02729"/>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02729"/>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02729"/>
          </a:solidFill>
        </a:fill>
      </a:tcStyle>
    </a:firstRow>
  </a:tblStyle>
  <a:tblStyle styleId="{2708684C-4D16-4618-839F-0558EEFCDFE6}" styleName="">
    <a:tblBg/>
    <a:wholeTbl>
      <a:tcTxStyle b="off" i="off">
        <a:fontRef idx="major">
          <a:srgbClr val="202729"/>
        </a:fontRef>
        <a:srgbClr val="202729"/>
      </a:tcTxStyle>
      <a:tcStyle>
        <a:tcBdr>
          <a:left>
            <a:ln w="12700" cap="flat">
              <a:solidFill>
                <a:srgbClr val="202729"/>
              </a:solidFill>
              <a:prstDash val="solid"/>
              <a:round/>
            </a:ln>
          </a:left>
          <a:right>
            <a:ln w="12700" cap="flat">
              <a:solidFill>
                <a:srgbClr val="202729"/>
              </a:solidFill>
              <a:prstDash val="solid"/>
              <a:round/>
            </a:ln>
          </a:right>
          <a:top>
            <a:ln w="12700" cap="flat">
              <a:solidFill>
                <a:srgbClr val="202729"/>
              </a:solidFill>
              <a:prstDash val="solid"/>
              <a:round/>
            </a:ln>
          </a:top>
          <a:bottom>
            <a:ln w="12700" cap="flat">
              <a:solidFill>
                <a:srgbClr val="202729"/>
              </a:solidFill>
              <a:prstDash val="solid"/>
              <a:round/>
            </a:ln>
          </a:bottom>
          <a:insideH>
            <a:ln w="12700" cap="flat">
              <a:solidFill>
                <a:srgbClr val="202729"/>
              </a:solidFill>
              <a:prstDash val="solid"/>
              <a:round/>
            </a:ln>
          </a:insideH>
          <a:insideV>
            <a:ln w="12700" cap="flat">
              <a:solidFill>
                <a:srgbClr val="202729"/>
              </a:solidFill>
              <a:prstDash val="solid"/>
              <a:round/>
            </a:ln>
          </a:insideV>
        </a:tcBdr>
        <a:fill>
          <a:solidFill>
            <a:srgbClr val="202729">
              <a:alpha val="20000"/>
            </a:srgbClr>
          </a:solidFill>
        </a:fill>
      </a:tcStyle>
    </a:wholeTbl>
    <a:band2H>
      <a:tcTxStyle b="def" i="def"/>
      <a:tcStyle>
        <a:tcBdr/>
        <a:fill>
          <a:solidFill>
            <a:srgbClr val="FFFFFF"/>
          </a:solidFill>
        </a:fill>
      </a:tcStyle>
    </a:band2H>
    <a:firstCol>
      <a:tcTxStyle b="on" i="off">
        <a:fontRef idx="major">
          <a:srgbClr val="202729"/>
        </a:fontRef>
        <a:srgbClr val="202729"/>
      </a:tcTxStyle>
      <a:tcStyle>
        <a:tcBdr>
          <a:left>
            <a:ln w="12700" cap="flat">
              <a:solidFill>
                <a:srgbClr val="202729"/>
              </a:solidFill>
              <a:prstDash val="solid"/>
              <a:round/>
            </a:ln>
          </a:left>
          <a:right>
            <a:ln w="12700" cap="flat">
              <a:solidFill>
                <a:srgbClr val="202729"/>
              </a:solidFill>
              <a:prstDash val="solid"/>
              <a:round/>
            </a:ln>
          </a:right>
          <a:top>
            <a:ln w="12700" cap="flat">
              <a:solidFill>
                <a:srgbClr val="202729"/>
              </a:solidFill>
              <a:prstDash val="solid"/>
              <a:round/>
            </a:ln>
          </a:top>
          <a:bottom>
            <a:ln w="12700" cap="flat">
              <a:solidFill>
                <a:srgbClr val="202729"/>
              </a:solidFill>
              <a:prstDash val="solid"/>
              <a:round/>
            </a:ln>
          </a:bottom>
          <a:insideH>
            <a:ln w="12700" cap="flat">
              <a:solidFill>
                <a:srgbClr val="202729"/>
              </a:solidFill>
              <a:prstDash val="solid"/>
              <a:round/>
            </a:ln>
          </a:insideH>
          <a:insideV>
            <a:ln w="12700" cap="flat">
              <a:solidFill>
                <a:srgbClr val="202729"/>
              </a:solidFill>
              <a:prstDash val="solid"/>
              <a:round/>
            </a:ln>
          </a:insideV>
        </a:tcBdr>
        <a:fill>
          <a:solidFill>
            <a:srgbClr val="202729">
              <a:alpha val="20000"/>
            </a:srgbClr>
          </a:solidFill>
        </a:fill>
      </a:tcStyle>
    </a:firstCol>
    <a:lastRow>
      <a:tcTxStyle b="on" i="off">
        <a:fontRef idx="major">
          <a:srgbClr val="202729"/>
        </a:fontRef>
        <a:srgbClr val="202729"/>
      </a:tcTxStyle>
      <a:tcStyle>
        <a:tcBdr>
          <a:left>
            <a:ln w="12700" cap="flat">
              <a:solidFill>
                <a:srgbClr val="202729"/>
              </a:solidFill>
              <a:prstDash val="solid"/>
              <a:round/>
            </a:ln>
          </a:left>
          <a:right>
            <a:ln w="12700" cap="flat">
              <a:solidFill>
                <a:srgbClr val="202729"/>
              </a:solidFill>
              <a:prstDash val="solid"/>
              <a:round/>
            </a:ln>
          </a:right>
          <a:top>
            <a:ln w="50800" cap="flat">
              <a:solidFill>
                <a:srgbClr val="202729"/>
              </a:solidFill>
              <a:prstDash val="solid"/>
              <a:round/>
            </a:ln>
          </a:top>
          <a:bottom>
            <a:ln w="12700" cap="flat">
              <a:solidFill>
                <a:srgbClr val="202729"/>
              </a:solidFill>
              <a:prstDash val="solid"/>
              <a:round/>
            </a:ln>
          </a:bottom>
          <a:insideH>
            <a:ln w="12700" cap="flat">
              <a:solidFill>
                <a:srgbClr val="202729"/>
              </a:solidFill>
              <a:prstDash val="solid"/>
              <a:round/>
            </a:ln>
          </a:insideH>
          <a:insideV>
            <a:ln w="12700" cap="flat">
              <a:solidFill>
                <a:srgbClr val="202729"/>
              </a:solidFill>
              <a:prstDash val="solid"/>
              <a:round/>
            </a:ln>
          </a:insideV>
        </a:tcBdr>
        <a:fill>
          <a:noFill/>
        </a:fill>
      </a:tcStyle>
    </a:lastRow>
    <a:firstRow>
      <a:tcTxStyle b="on" i="off">
        <a:fontRef idx="major">
          <a:srgbClr val="202729"/>
        </a:fontRef>
        <a:srgbClr val="202729"/>
      </a:tcTxStyle>
      <a:tcStyle>
        <a:tcBdr>
          <a:left>
            <a:ln w="12700" cap="flat">
              <a:solidFill>
                <a:srgbClr val="202729"/>
              </a:solidFill>
              <a:prstDash val="solid"/>
              <a:round/>
            </a:ln>
          </a:left>
          <a:right>
            <a:ln w="12700" cap="flat">
              <a:solidFill>
                <a:srgbClr val="202729"/>
              </a:solidFill>
              <a:prstDash val="solid"/>
              <a:round/>
            </a:ln>
          </a:right>
          <a:top>
            <a:ln w="12700" cap="flat">
              <a:solidFill>
                <a:srgbClr val="202729"/>
              </a:solidFill>
              <a:prstDash val="solid"/>
              <a:round/>
            </a:ln>
          </a:top>
          <a:bottom>
            <a:ln w="25400" cap="flat">
              <a:solidFill>
                <a:srgbClr val="202729"/>
              </a:solidFill>
              <a:prstDash val="solid"/>
              <a:round/>
            </a:ln>
          </a:bottom>
          <a:insideH>
            <a:ln w="12700" cap="flat">
              <a:solidFill>
                <a:srgbClr val="202729"/>
              </a:solidFill>
              <a:prstDash val="solid"/>
              <a:round/>
            </a:ln>
          </a:insideH>
          <a:insideV>
            <a:ln w="12700" cap="flat">
              <a:solidFill>
                <a:srgbClr val="20272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8" name="Shape 108"/>
          <p:cNvSpPr/>
          <p:nvPr>
            <p:ph type="sldImg"/>
          </p:nvPr>
        </p:nvSpPr>
        <p:spPr>
          <a:xfrm>
            <a:off x="1143000" y="685800"/>
            <a:ext cx="4572000" cy="3429000"/>
          </a:xfrm>
          <a:prstGeom prst="rect">
            <a:avLst/>
          </a:prstGeom>
        </p:spPr>
        <p:txBody>
          <a:bodyPr/>
          <a:lstStyle/>
          <a:p>
            <a:pPr/>
          </a:p>
        </p:txBody>
      </p:sp>
      <p:sp>
        <p:nvSpPr>
          <p:cNvPr id="109" name="Shape 10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100">
        <a:latin typeface="+mj-lt"/>
        <a:ea typeface="+mj-ea"/>
        <a:cs typeface="+mj-cs"/>
        <a:sym typeface="Arial"/>
      </a:defRPr>
    </a:lvl1pPr>
    <a:lvl2pPr indent="228600" latinLnBrk="0">
      <a:defRPr sz="1100">
        <a:latin typeface="+mj-lt"/>
        <a:ea typeface="+mj-ea"/>
        <a:cs typeface="+mj-cs"/>
        <a:sym typeface="Arial"/>
      </a:defRPr>
    </a:lvl2pPr>
    <a:lvl3pPr indent="457200" latinLnBrk="0">
      <a:defRPr sz="1100">
        <a:latin typeface="+mj-lt"/>
        <a:ea typeface="+mj-ea"/>
        <a:cs typeface="+mj-cs"/>
        <a:sym typeface="Arial"/>
      </a:defRPr>
    </a:lvl3pPr>
    <a:lvl4pPr indent="685800" latinLnBrk="0">
      <a:defRPr sz="1100">
        <a:latin typeface="+mj-lt"/>
        <a:ea typeface="+mj-ea"/>
        <a:cs typeface="+mj-cs"/>
        <a:sym typeface="Arial"/>
      </a:defRPr>
    </a:lvl4pPr>
    <a:lvl5pPr indent="914400" latinLnBrk="0">
      <a:defRPr sz="1100">
        <a:latin typeface="+mj-lt"/>
        <a:ea typeface="+mj-ea"/>
        <a:cs typeface="+mj-cs"/>
        <a:sym typeface="Arial"/>
      </a:defRPr>
    </a:lvl5pPr>
    <a:lvl6pPr indent="1143000" latinLnBrk="0">
      <a:defRPr sz="1100">
        <a:latin typeface="+mj-lt"/>
        <a:ea typeface="+mj-ea"/>
        <a:cs typeface="+mj-cs"/>
        <a:sym typeface="Arial"/>
      </a:defRPr>
    </a:lvl6pPr>
    <a:lvl7pPr indent="1371600" latinLnBrk="0">
      <a:defRPr sz="1100">
        <a:latin typeface="+mj-lt"/>
        <a:ea typeface="+mj-ea"/>
        <a:cs typeface="+mj-cs"/>
        <a:sym typeface="Arial"/>
      </a:defRPr>
    </a:lvl7pPr>
    <a:lvl8pPr indent="1600200" latinLnBrk="0">
      <a:defRPr sz="1100">
        <a:latin typeface="+mj-lt"/>
        <a:ea typeface="+mj-ea"/>
        <a:cs typeface="+mj-cs"/>
        <a:sym typeface="Arial"/>
      </a:defRPr>
    </a:lvl8pPr>
    <a:lvl9pPr indent="1828800" latinLnBrk="0">
      <a:defRPr sz="11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 Id="rId3" Type="http://schemas.openxmlformats.org/officeDocument/2006/relationships/hyperlink" Target="https://github.com/dlvr/salt-con-sample-spring-app" TargetMode="External"/><Relationship Id="rId4" Type="http://schemas.openxmlformats.org/officeDocument/2006/relationships/hyperlink" Target="https://github.com/dlvr/salt-con-sample-spring-app/tree/master/src/main/resources" TargetMode="External"/><Relationship Id="rId5" Type="http://schemas.openxmlformats.org/officeDocument/2006/relationships/hyperlink" Target="https://github.com/dlvr/salt/blob/master/rancher/saltconfdemo/docker-compose.yml" TargetMode="External"/><Relationship Id="rId6" Type="http://schemas.openxmlformats.org/officeDocument/2006/relationships/hyperlink" Target="http://phx2-8.phx2.dlvrtest.com:8080/env/1a51084/apps/stacks" TargetMode="External"/><Relationship Id="rId7" Type="http://schemas.openxmlformats.org/officeDocument/2006/relationships/hyperlink" Target="http://34.219.141.136:8080/v9001/hello" TargetMode="External"/><Relationship Id="rId8" Type="http://schemas.openxmlformats.org/officeDocument/2006/relationships/hyperlink" Target="https://hub.docker.com/r/dlvr/saltconfdemo/tags/" TargetMode="External"/><Relationship Id="rId9" Type="http://schemas.openxmlformats.org/officeDocument/2006/relationships/hyperlink" Target="https://docs.google.com/presentation/d/1vweQcE941hWLnQJCAxfe-QMjEP38tF0esNm1srB4A3k/edit#slide=id.g1d382371cc_2_5"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Shape 113"/>
          <p:cNvSpPr/>
          <p:nvPr>
            <p:ph type="sldImg"/>
          </p:nvPr>
        </p:nvSpPr>
        <p:spPr>
          <a:prstGeom prst="rect">
            <a:avLst/>
          </a:prstGeom>
        </p:spPr>
        <p:txBody>
          <a:bodyPr/>
          <a:lstStyle/>
          <a:p>
            <a:pPr/>
          </a:p>
        </p:txBody>
      </p:sp>
      <p:sp>
        <p:nvSpPr>
          <p:cNvPr id="114" name="Shape 114"/>
          <p:cNvSpPr/>
          <p:nvPr>
            <p:ph type="body" sz="quarter" idx="1"/>
          </p:nvPr>
        </p:nvSpPr>
        <p:spPr>
          <a:prstGeom prst="rect">
            <a:avLst/>
          </a:prstGeom>
        </p:spPr>
        <p:txBody>
          <a:bodyPr/>
          <a:lstStyle/>
          <a:p>
            <a:pPr/>
            <a:r>
              <a:t>Intro</a:t>
            </a:r>
          </a:p>
          <a:p>
            <a:pPr/>
          </a:p>
          <a:p>
            <a:pPr/>
            <a:r>
              <a:t>Hello, welcome everyone, my name is chris reed I’m from DLVR in Phoenix AZ</a:t>
            </a:r>
          </a:p>
          <a:p>
            <a:pPr/>
            <a:r>
              <a:t>First year at saltconf really excited to be here with everyone</a:t>
            </a:r>
          </a:p>
          <a:p>
            <a:pPr/>
            <a:r>
              <a:t>Today I’m going to talk about …. Our experience...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Just a quick overview of Rancher for those who don’t know</a:t>
            </a:r>
          </a:p>
          <a:p>
            <a:pPr/>
          </a:p>
          <a:p>
            <a:pPr/>
            <a:r>
              <a:t>Rancher is a really cool open source container orchestrator. </a:t>
            </a:r>
          </a:p>
          <a:p>
            <a:pPr/>
          </a:p>
          <a:p>
            <a:pPr/>
            <a:r>
              <a:t>DLVR uses rancher 1.6 or what’s called the “Cattle” orchestrator. Its very similar to docker swarm, leverages very simple docker-compose files. Has a pretty wide catalog of pre-configured services, a built in ha proxy load balancer</a:t>
            </a:r>
          </a:p>
          <a:p>
            <a:pPr/>
          </a:p>
          <a:p>
            <a:pPr/>
            <a:r>
              <a:t>Can spin up hosts in various cloud environments if you like</a:t>
            </a:r>
          </a:p>
          <a:p>
            <a:pPr/>
          </a:p>
          <a:p>
            <a:pPr/>
            <a:r>
              <a:t>Well organized, simple UI. Excellent for people just getting started with orchestrators, we really recommend it</a:t>
            </a:r>
          </a:p>
          <a:p>
            <a:pPr/>
          </a:p>
          <a:p>
            <a:pPr/>
            <a:r>
              <a:t>We can organize our hosts by Environment, and then label the top level applications as stacks</a:t>
            </a:r>
          </a:p>
          <a:p>
            <a:pPr/>
          </a:p>
          <a:p>
            <a:pPr/>
            <a:r>
              <a:t>Then within those stacks, each container/micro-service is a called a service</a:t>
            </a:r>
          </a:p>
          <a:p>
            <a:pPr/>
          </a:p>
          <a:p>
            <a:pPr/>
            <a:r>
              <a:t>From there we can scale up down, move to other hosts, lots of cool stuff</a:t>
            </a:r>
          </a:p>
          <a:p>
            <a:pPr/>
          </a:p>
          <a:p>
            <a:pPr/>
            <a:r>
              <a:t>And even though we avoided Kubernetes when starting this path, Rancher 2.0 is built on k8s and has some really cool features we’re experimenting with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So rancher made it super simple to automate container stack deployments via a nice GUI, one click upgrades and such</a:t>
            </a:r>
          </a:p>
          <a:p>
            <a:pPr/>
          </a:p>
          <a:p>
            <a:pPr/>
            <a:r>
              <a:t>It did have a CLI that we could wrap into a shell script or something, again always wanting to be automated</a:t>
            </a:r>
          </a:p>
          <a:p>
            <a:pPr/>
          </a:p>
          <a:p>
            <a:pPr/>
            <a:r>
              <a:t>But, we’d have to dupe a lot, if we let rancher spin up the hosts we’d lose *easy* access to the hosts, and we have separate workflows which we thought might become problematic since we use salt on a day to day basis</a:t>
            </a:r>
          </a:p>
          <a:p>
            <a:pPr/>
          </a:p>
          <a:p>
            <a:pPr/>
            <a:r>
              <a:t>Or we could use salt exclusively, there’s already modules out there that could do what rancher does</a:t>
            </a:r>
          </a:p>
          <a:p>
            <a:pPr/>
            <a:r>
              <a:t>The data is already there</a:t>
            </a:r>
          </a:p>
          <a:p>
            <a:pPr/>
            <a:r>
              <a:t>We could spin up cloud hosts and maintain our ssh access</a:t>
            </a:r>
          </a:p>
          <a:p>
            <a:pPr/>
          </a:p>
          <a:p>
            <a:pPr/>
            <a:r>
              <a:t>But, we just really like Rancher and didn’t want to give it up that easy</a:t>
            </a:r>
          </a:p>
          <a:p>
            <a:pPr/>
          </a:p>
          <a:p>
            <a:pPr/>
            <a:r>
              <a:t>We needed some utility that could bridge the 2, the answer was hey let’s just use a salt module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marL="212725" indent="-174625">
              <a:buClr>
                <a:schemeClr val="accent3"/>
              </a:buClr>
              <a:buSzPts val="1100"/>
              <a:buFont typeface="Helvetica"/>
              <a:buChar char="-"/>
            </a:pPr>
            <a:r>
              <a:t>modules are pretty simple to write, essentially it’s just a python scripts that can be called via the salt command</a:t>
            </a:r>
          </a:p>
          <a:p>
            <a:pPr marL="212725" indent="-174625">
              <a:buClr>
                <a:schemeClr val="accent3"/>
              </a:buClr>
              <a:buSzPts val="1100"/>
              <a:buFont typeface="Helvetica"/>
              <a:buChar char="-"/>
            </a:pPr>
            <a:r>
              <a:t>You can use pretty much any python module out there, like ones installed via pip, that isn’t part of salt and integrate it into your custom module</a:t>
            </a:r>
          </a:p>
          <a:p>
            <a:pPr marL="212725" indent="-174625">
              <a:buClr>
                <a:schemeClr val="accent3"/>
              </a:buClr>
              <a:buSzPts val="1100"/>
              <a:buFont typeface="Helvetica"/>
              <a:buChar char="-"/>
            </a:pPr>
            <a:r>
              <a:t>Cross call other salt modules which is incredibly handy, don’t have to make any complex api calls or anything like that, just call what you already know like </a:t>
            </a:r>
          </a:p>
          <a:p>
            <a:pPr/>
            <a:r>
              <a:t> cmd.run, state.apply and others</a:t>
            </a:r>
          </a:p>
          <a:p>
            <a:pPr/>
          </a:p>
          <a:p>
            <a:pPr/>
            <a:r>
              <a:t>All your data is already there, like your grains and pillar values, so you can call them from w/in the module</a:t>
            </a:r>
          </a:p>
          <a:p>
            <a:pPr/>
          </a:p>
          <a:p>
            <a:pPr/>
            <a:r>
              <a:t>Specify different outputs for different functions, which is a future project we’re working on I’ll touch on later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So by doing this it solved all of our concerns about having 2 management environments</a:t>
            </a:r>
          </a:p>
          <a:p>
            <a:pPr/>
          </a:p>
          <a:p>
            <a:pPr/>
            <a:r>
              <a:t>We could spin up our cloud hosts using “salt-cloud” which will spin up an ec2 instance, install salt and add to the salt master automatically. Then we’d have full ssh control over the host like any other box</a:t>
            </a:r>
          </a:p>
          <a:p>
            <a:pPr/>
          </a:p>
          <a:p>
            <a:pPr/>
            <a:r>
              <a:t>The environment variables w/in the container could be controlled via pillar and other jinja vars</a:t>
            </a:r>
          </a:p>
          <a:p>
            <a:pPr/>
          </a:p>
          <a:p>
            <a:pPr/>
            <a:r>
              <a:t>Which means no need to duplicate any data</a:t>
            </a:r>
          </a:p>
          <a:p>
            <a:pPr/>
          </a:p>
          <a:p>
            <a:pPr/>
            <a:r>
              <a:t>Our workflow and command line would be the same as our normal workflow using salt</a:t>
            </a:r>
          </a:p>
          <a:p>
            <a:pPr/>
          </a:p>
          <a:p>
            <a:pPr/>
            <a:r>
              <a:t>We’d still be able to have that nice pane of glass rancher gives us, along with the UI as an option if we still needed it</a:t>
            </a:r>
          </a:p>
          <a:p>
            <a:pPr/>
          </a:p>
          <a:p>
            <a:pPr/>
            <a:r>
              <a:t>HIGHLIGHT LESSON: don’t try and reinvent the wheel, use salt to bridge these gaps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So here’s the GitHub link to our salt module</a:t>
            </a:r>
          </a:p>
          <a:p>
            <a:pPr/>
          </a:p>
          <a:p>
            <a:pPr/>
            <a:r>
              <a:t>HIGHLIGHT LESSONS: DONT BE AFRAID TO WRITE SOME CODE, IT’S JUST PYTHON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Pages i need open in this order:</a:t>
            </a:r>
          </a:p>
          <a:p>
            <a:pPr/>
          </a:p>
          <a:p>
            <a:pPr>
              <a:defRPr u="sng">
                <a:solidFill>
                  <a:srgbClr val="2200CC"/>
                </a:solidFill>
              </a:defRPr>
            </a:pPr>
            <a:r>
              <a:rPr>
                <a:solidFill>
                  <a:schemeClr val="accent5"/>
                </a:solidFill>
                <a:uFill>
                  <a:solidFill>
                    <a:schemeClr val="accent5"/>
                  </a:solidFill>
                </a:uFill>
                <a:hlinkClick r:id="rId3" invalidUrl="" action="" tgtFrame="" tooltip="" history="1" highlightClick="0" endSnd="0"/>
              </a:rPr>
              <a:t>https://github.com/dlvr/salt-con-sample-spring-app</a:t>
            </a:r>
          </a:p>
          <a:p>
            <a:pPr>
              <a:defRPr u="sng">
                <a:solidFill>
                  <a:srgbClr val="2200CC"/>
                </a:solidFill>
              </a:defRPr>
            </a:pPr>
            <a:r>
              <a:rPr>
                <a:solidFill>
                  <a:schemeClr val="accent5"/>
                </a:solidFill>
                <a:uFill>
                  <a:solidFill>
                    <a:schemeClr val="accent5"/>
                  </a:solidFill>
                </a:uFill>
                <a:hlinkClick r:id="rId4" invalidUrl="" action="" tgtFrame="" tooltip="" history="1" highlightClick="0" endSnd="0"/>
              </a:rPr>
              <a:t>https://github.com/dlvr/salt-con-sample-spring-app/tree/master/src/main/resources</a:t>
            </a:r>
          </a:p>
          <a:p>
            <a:pPr>
              <a:defRPr u="sng">
                <a:solidFill>
                  <a:srgbClr val="2200CC"/>
                </a:solidFill>
              </a:defRPr>
            </a:pPr>
            <a:r>
              <a:rPr>
                <a:solidFill>
                  <a:schemeClr val="accent5"/>
                </a:solidFill>
                <a:uFill>
                  <a:solidFill>
                    <a:schemeClr val="accent5"/>
                  </a:solidFill>
                </a:uFill>
                <a:hlinkClick r:id="rId5" invalidUrl="" action="" tgtFrame="" tooltip="" history="1" highlightClick="0" endSnd="0"/>
              </a:rPr>
              <a:t>https://github.com/dlvr/salt/blob/master/rancher/saltconfdemo/docker-compose.yml</a:t>
            </a:r>
          </a:p>
          <a:p>
            <a:pPr>
              <a:defRPr u="sng">
                <a:solidFill>
                  <a:srgbClr val="2200CC"/>
                </a:solidFill>
              </a:defRPr>
            </a:pPr>
            <a:r>
              <a:rPr>
                <a:solidFill>
                  <a:schemeClr val="accent5"/>
                </a:solidFill>
                <a:uFill>
                  <a:solidFill>
                    <a:schemeClr val="accent5"/>
                  </a:solidFill>
                </a:uFill>
                <a:hlinkClick r:id="rId6" invalidUrl="" action="" tgtFrame="" tooltip="" history="1" highlightClick="0" endSnd="0"/>
              </a:rPr>
              <a:t>http://phx2-8.phx2.dlvrtest.com:8080/env/1a51084/apps/stacks</a:t>
            </a:r>
          </a:p>
          <a:p>
            <a:pPr>
              <a:defRPr u="sng">
                <a:solidFill>
                  <a:srgbClr val="2200CC"/>
                </a:solidFill>
              </a:defRPr>
            </a:pPr>
            <a:r>
              <a:rPr>
                <a:solidFill>
                  <a:schemeClr val="accent5"/>
                </a:solidFill>
                <a:uFill>
                  <a:solidFill>
                    <a:schemeClr val="accent5"/>
                  </a:solidFill>
                </a:uFill>
                <a:hlinkClick r:id="rId7" invalidUrl="" action="" tgtFrame="" tooltip="" history="1" highlightClick="0" endSnd="0"/>
              </a:rPr>
              <a:t>http://34.219.141.136:8080/v9001/hello</a:t>
            </a:r>
          </a:p>
          <a:p>
            <a:pPr>
              <a:defRPr u="sng">
                <a:solidFill>
                  <a:srgbClr val="2200CC"/>
                </a:solidFill>
              </a:defRPr>
            </a:pPr>
            <a:r>
              <a:rPr>
                <a:solidFill>
                  <a:schemeClr val="accent5"/>
                </a:solidFill>
                <a:uFill>
                  <a:solidFill>
                    <a:schemeClr val="accent5"/>
                  </a:solidFill>
                </a:uFill>
                <a:hlinkClick r:id="rId8" invalidUrl="" action="" tgtFrame="" tooltip="" history="1" highlightClick="0" endSnd="0"/>
              </a:rPr>
              <a:t>https://hub.docker.com/r/dlvr/saltconfdemo/tags/</a:t>
            </a:r>
          </a:p>
          <a:p>
            <a:pPr/>
          </a:p>
          <a:p>
            <a:pPr/>
            <a:r>
              <a:t>Split screen with a terminal session in phx2-8, rancher config environment set to salt-demo</a:t>
            </a:r>
          </a:p>
          <a:p>
            <a:pPr/>
          </a:p>
          <a:p>
            <a:pPr/>
            <a:r>
              <a:t>Backup:</a:t>
            </a:r>
          </a:p>
          <a:p>
            <a:pPr>
              <a:defRPr u="sng">
                <a:solidFill>
                  <a:srgbClr val="2200CC"/>
                </a:solidFill>
              </a:defRPr>
            </a:pPr>
            <a:r>
              <a:rPr>
                <a:solidFill>
                  <a:schemeClr val="accent5"/>
                </a:solidFill>
                <a:uFill>
                  <a:solidFill>
                    <a:schemeClr val="accent5"/>
                  </a:solidFill>
                </a:uFill>
                <a:hlinkClick r:id="rId9" invalidUrl="" action="" tgtFrame="" tooltip="" history="1" highlightClick="0" endSnd="0"/>
              </a:rPr>
              <a:t>https://docs.google.com/presentation/d/1vweQcE941hWLnQJCAxfe-QMjEP38tF0esNm1srB4A3k/edit#slide=id.g1d382371cc_2_5</a:t>
            </a:r>
          </a:p>
          <a:p>
            <a:pP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marL="457200" indent="-317500">
              <a:buClr>
                <a:srgbClr val="000000"/>
              </a:buClr>
              <a:buSzPts val="1100"/>
              <a:buFont typeface="Arial"/>
              <a:buChar char="●"/>
            </a:pPr>
            <a:r>
              <a:t>So for this demo I’m going to show how we typically spin up a stack and upgrade it using our salt module</a:t>
            </a:r>
          </a:p>
          <a:p>
            <a:pPr/>
          </a:p>
          <a:p>
            <a:pPr/>
            <a:r>
              <a:t>So I have this springboot java application that I need to deploy In a rancher environment, for this example LAB</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marL="457200" indent="-317500">
              <a:buClr>
                <a:srgbClr val="000000"/>
              </a:buClr>
              <a:buSzPts val="1100"/>
              <a:buFont typeface="Arial"/>
              <a:buChar char="●"/>
            </a:pPr>
            <a:r>
              <a:t>And we need to deploy it to multiple environments since each one is a little different, different endpoints</a:t>
            </a:r>
          </a:p>
          <a:p>
            <a:pPr/>
          </a:p>
          <a:p>
            <a:pPr/>
            <a:r>
              <a:t>So for this example we just have 3 separate property files which we’ll specifify which one to use based on our salt pillar envionrmnt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marL="457200" indent="-317500">
              <a:buClr>
                <a:srgbClr val="000000"/>
              </a:buClr>
              <a:buSzPts val="1100"/>
              <a:buFont typeface="Arial"/>
              <a:buChar char="●"/>
            </a:pPr>
            <a:r>
              <a:t>So let’s go to our docker-compose file and start building what the stack will look like</a:t>
            </a:r>
          </a:p>
          <a:p>
            <a:pPr/>
            <a:r>
              <a:t>Notice the jinja variables, these will be controlled by the module</a:t>
            </a:r>
          </a:p>
          <a:p>
            <a:pPr/>
          </a:p>
          <a:p>
            <a:pPr/>
            <a:r>
              <a:t>We set the tag as a variable, I’ll show you why later</a:t>
            </a:r>
          </a:p>
          <a:p>
            <a:pPr/>
          </a:p>
          <a:p>
            <a:pPr/>
            <a:r>
              <a:t>And we set what environment we’re running this in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marL="457200" indent="-317500">
              <a:buClr>
                <a:srgbClr val="000000"/>
              </a:buClr>
              <a:buSzPts val="1100"/>
              <a:buFont typeface="Arial"/>
              <a:buChar char="●"/>
            </a:pPr>
            <a:r>
              <a:t>This just shows that based on our pillar data, we’re deploying this in lab</a:t>
            </a:r>
          </a:p>
          <a:p>
            <a:pPr/>
          </a:p>
          <a:p>
            <a:pPr/>
            <a:r>
              <a:t>Notice back in the docker compose file we call specifically “environment”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a:p>
        </p:txBody>
      </p:sp>
      <p:sp>
        <p:nvSpPr>
          <p:cNvPr id="119" name="Shape 119"/>
          <p:cNvSpPr/>
          <p:nvPr>
            <p:ph type="body" sz="quarter" idx="1"/>
          </p:nvPr>
        </p:nvSpPr>
        <p:spPr>
          <a:prstGeom prst="rect">
            <a:avLst/>
          </a:prstGeom>
        </p:spPr>
        <p:txBody>
          <a:bodyPr/>
          <a:lstStyle/>
          <a:p>
            <a:pPr/>
            <a:r>
              <a:t>Just a little overview of what we’re going to talk about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marL="457200" indent="-317500">
              <a:buClr>
                <a:srgbClr val="000000"/>
              </a:buClr>
              <a:buSzPts val="1100"/>
              <a:buFont typeface="Arial"/>
              <a:buChar char="●"/>
            </a:pPr>
            <a:r>
              <a:t>So here’s our docker-compose and other rancher files loaded on our salt master</a:t>
            </a:r>
          </a:p>
          <a:p>
            <a:pPr/>
          </a:p>
          <a:p>
            <a:pPr/>
            <a:r>
              <a:t>And then we just call the module to create the stack, using the rancher.stack function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lvl1pPr marL="457200" indent="-317500">
              <a:buClr>
                <a:srgbClr val="000000"/>
              </a:buClr>
              <a:buSzPts val="1100"/>
              <a:buFont typeface="Arial"/>
              <a:buChar char="●"/>
            </a:lvl1pPr>
          </a:lstStyle>
          <a:p>
            <a:pPr/>
            <a:r>
              <a:t>Thiis gif shows how the stack is created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marL="457200" indent="-317500">
              <a:buClr>
                <a:srgbClr val="000000"/>
              </a:buClr>
              <a:buSzPts val="1100"/>
              <a:buFont typeface="Arial"/>
              <a:buChar char="●"/>
            </a:pPr>
          </a:p>
          <a:p>
            <a:pPr/>
            <a:r>
              <a:t>So voila here’s our stack in rancher, the tag defaulted to latest since we didn’t specify it, I’ll go back to that in a sec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lvl1pPr marL="457200" indent="-317500">
              <a:buClr>
                <a:srgbClr val="000000"/>
              </a:buClr>
              <a:buSzPts val="1100"/>
              <a:buFont typeface="Arial"/>
              <a:buChar char="●"/>
            </a:lvl1pPr>
          </a:lstStyle>
          <a:p>
            <a:pPr/>
            <a:r>
              <a:t>And as you can see in the details of the service, it deployed using the lab information based on that pillar variable we called earlier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lvl1pPr marL="457200" indent="-317500">
              <a:buClr>
                <a:srgbClr val="000000"/>
              </a:buClr>
              <a:buSzPts val="1100"/>
              <a:buFont typeface="Arial"/>
              <a:buChar char="●"/>
            </a:lvl1pPr>
          </a:lstStyle>
          <a:p>
            <a:pPr/>
            <a:r>
              <a:t>And it works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marL="457200" indent="-317500">
              <a:buClr>
                <a:srgbClr val="000000"/>
              </a:buClr>
              <a:buSzPts val="1100"/>
              <a:buFont typeface="Arial"/>
              <a:buChar char="●"/>
            </a:pPr>
            <a:r>
              <a:t>Great so we got our new stack, but we need to upgrade it now</a:t>
            </a:r>
          </a:p>
          <a:p>
            <a:pPr/>
          </a:p>
          <a:p>
            <a:pPr/>
            <a:r>
              <a:t>We’ve got all these tags, let’s upgrade to the stable version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marL="457200" indent="-317500">
              <a:buClr>
                <a:srgbClr val="000000"/>
              </a:buClr>
              <a:buSzPts val="1100"/>
              <a:buFont typeface="Arial"/>
              <a:buChar char="●"/>
            </a:pPr>
            <a:r>
              <a:t>So same salt master, we just use the rancher.upgrade function of the custom module</a:t>
            </a:r>
          </a:p>
          <a:p>
            <a:pPr/>
          </a:p>
          <a:p>
            <a:pPr/>
            <a:r>
              <a:t>The syntax works like this</a:t>
            </a:r>
          </a:p>
          <a:p>
            <a:pPr/>
          </a:p>
          <a:p>
            <a:pPr/>
            <a:r>
              <a:t>Rancher.upgrade is the function</a:t>
            </a:r>
          </a:p>
          <a:p>
            <a:pPr/>
          </a:p>
          <a:p>
            <a:pPr/>
            <a:r>
              <a:t>Saltconfdemo is the stack name</a:t>
            </a:r>
          </a:p>
          <a:p>
            <a:pPr/>
          </a:p>
          <a:p>
            <a:pPr/>
            <a:r>
              <a:t>Hello-world is the service we want to upgrade</a:t>
            </a:r>
          </a:p>
          <a:p>
            <a:pPr/>
          </a:p>
          <a:p>
            <a:pPr/>
            <a:r>
              <a:t>And then we specify what tag version or number we want to go to in this case stable</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So here’s another gif of it in action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marL="457200" indent="-317500">
              <a:buClr>
                <a:srgbClr val="000000"/>
              </a:buClr>
              <a:buSzPts val="1100"/>
              <a:buFont typeface="Arial"/>
              <a:buChar char="●"/>
            </a:pPr>
          </a:p>
          <a:p>
            <a:pPr/>
            <a:r>
              <a:t>And there we go so you can see our application in now upgraded, you can see the stable version specified</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lvl1pPr marL="457200" indent="-317500">
              <a:buClr>
                <a:srgbClr val="000000"/>
              </a:buClr>
              <a:buSzPts val="1100"/>
              <a:buFont typeface="Arial"/>
              <a:buChar char="●"/>
            </a:lvl1pPr>
          </a:lstStyle>
          <a:p>
            <a:pPr/>
            <a:r>
              <a:t>And going back to the webpage our changes are reflected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lvl1pPr marL="457200" indent="-317500">
              <a:buClr>
                <a:srgbClr val="000000"/>
              </a:buClr>
              <a:buSzPts val="1100"/>
              <a:buFont typeface="Arial"/>
              <a:buChar char="●"/>
            </a:lvl1pPr>
          </a:lstStyle>
          <a:p>
            <a:pPr/>
            <a:r>
              <a:t>So just want to start with a quick overview about who we are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marL="457200" indent="-317500">
              <a:buClr>
                <a:srgbClr val="000000"/>
              </a:buClr>
              <a:buSzPts val="1100"/>
              <a:buFont typeface="Arial"/>
              <a:buChar char="●"/>
            </a:pPr>
            <a:r>
              <a:t>So that’s like a really basic example of what you can do with it, but you can then just start using it even more complex</a:t>
            </a:r>
          </a:p>
          <a:p>
            <a:pPr/>
          </a:p>
          <a:p>
            <a:pPr/>
            <a:r>
              <a:t>Here’s an example docker-compose setup with more variables in pillar, we’re varying the tag, environment, what node it is, what AWS keys to use, etc.</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So this is just an example workflow that we ended up with  and it’s been running really nice for us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marL="457200" indent="-342900">
              <a:lnSpc>
                <a:spcPct val="115000"/>
              </a:lnSpc>
              <a:buClr>
                <a:srgbClr val="434343"/>
              </a:buClr>
              <a:buSzPts val="1800"/>
              <a:buFont typeface="Helvetica"/>
              <a:buChar char="●"/>
              <a:defRPr sz="1800">
                <a:solidFill>
                  <a:srgbClr val="434343"/>
                </a:solidFill>
                <a:latin typeface="Roboto Light"/>
                <a:ea typeface="Roboto Light"/>
                <a:cs typeface="Roboto Light"/>
                <a:sym typeface="Roboto Light"/>
              </a:defRPr>
            </a:pPr>
            <a:r>
              <a:t>Start with what you use and know</a:t>
            </a:r>
          </a:p>
          <a:p>
            <a:pPr lvl="1" marL="914400" indent="-342900">
              <a:lnSpc>
                <a:spcPct val="115000"/>
              </a:lnSpc>
              <a:spcBef>
                <a:spcPts val="1000"/>
              </a:spcBef>
              <a:buClr>
                <a:srgbClr val="434343"/>
              </a:buClr>
              <a:buSzPts val="1800"/>
              <a:buFont typeface="Helvetica"/>
              <a:buChar char="○"/>
              <a:defRPr sz="1800">
                <a:solidFill>
                  <a:srgbClr val="434343"/>
                </a:solidFill>
                <a:latin typeface="Roboto Light"/>
                <a:ea typeface="Roboto Light"/>
                <a:cs typeface="Roboto Light"/>
                <a:sym typeface="Roboto Light"/>
              </a:defRPr>
            </a:pPr>
            <a:r>
              <a:t>You already use salt everyday, you already have all the data handy, use it</a:t>
            </a:r>
          </a:p>
          <a:p>
            <a:pPr lvl="1" marL="914400" indent="-342900">
              <a:lnSpc>
                <a:spcPct val="115000"/>
              </a:lnSpc>
              <a:spcBef>
                <a:spcPts val="1000"/>
              </a:spcBef>
              <a:buClr>
                <a:srgbClr val="434343"/>
              </a:buClr>
              <a:buSzPts val="1800"/>
              <a:buFont typeface="Helvetica"/>
              <a:buChar char="○"/>
              <a:defRPr sz="1800">
                <a:solidFill>
                  <a:srgbClr val="434343"/>
                </a:solidFill>
                <a:latin typeface="Roboto Light"/>
                <a:ea typeface="Roboto Light"/>
                <a:cs typeface="Roboto Light"/>
                <a:sym typeface="Roboto Light"/>
              </a:defRPr>
            </a:pPr>
            <a:r>
              <a:t>Bridge your operations gaps with the tools you already know, and expand from there. Dont’ re-invent the wheel</a:t>
            </a:r>
          </a:p>
          <a:p>
            <a:pPr marL="457200" indent="-342900">
              <a:lnSpc>
                <a:spcPct val="115000"/>
              </a:lnSpc>
              <a:spcBef>
                <a:spcPts val="1000"/>
              </a:spcBef>
              <a:buClr>
                <a:srgbClr val="434343"/>
              </a:buClr>
              <a:buSzPts val="1800"/>
              <a:buFont typeface="Helvetica"/>
              <a:buChar char="●"/>
              <a:defRPr sz="1800">
                <a:solidFill>
                  <a:srgbClr val="434343"/>
                </a:solidFill>
                <a:latin typeface="Roboto Light"/>
                <a:ea typeface="Roboto Light"/>
                <a:cs typeface="Roboto Light"/>
                <a:sym typeface="Roboto Light"/>
              </a:defRPr>
            </a:pPr>
            <a:r>
              <a:t>Think of salt like the glue that can bring everything together</a:t>
            </a:r>
          </a:p>
          <a:p>
            <a:pPr lvl="1" marL="914400" indent="-342900">
              <a:lnSpc>
                <a:spcPct val="115000"/>
              </a:lnSpc>
              <a:spcBef>
                <a:spcPts val="1000"/>
              </a:spcBef>
              <a:buClr>
                <a:srgbClr val="434343"/>
              </a:buClr>
              <a:buSzPts val="1800"/>
              <a:buFont typeface="Helvetica"/>
              <a:buChar char="○"/>
              <a:defRPr sz="1800">
                <a:solidFill>
                  <a:srgbClr val="434343"/>
                </a:solidFill>
                <a:latin typeface="Roboto Light"/>
                <a:ea typeface="Roboto Light"/>
                <a:cs typeface="Roboto Light"/>
                <a:sym typeface="Roboto Light"/>
              </a:defRPr>
            </a:pPr>
            <a:r>
              <a:t>There’s probably MANY things w/in saltstack that you’re not using. Browse through the salt docs, look at existing modules, think outside the box while staying within your salt world</a:t>
            </a:r>
          </a:p>
          <a:p>
            <a:pPr marL="457200" indent="-342900">
              <a:lnSpc>
                <a:spcPct val="115000"/>
              </a:lnSpc>
              <a:spcBef>
                <a:spcPts val="1000"/>
              </a:spcBef>
              <a:buClr>
                <a:srgbClr val="434343"/>
              </a:buClr>
              <a:buSzPts val="1800"/>
              <a:buFont typeface="Helvetica"/>
              <a:buChar char="●"/>
              <a:defRPr sz="1800">
                <a:solidFill>
                  <a:srgbClr val="434343"/>
                </a:solidFill>
                <a:latin typeface="Roboto Light"/>
                <a:ea typeface="Roboto Light"/>
                <a:cs typeface="Roboto Light"/>
                <a:sym typeface="Roboto Light"/>
              </a:defRPr>
            </a:pPr>
            <a:r>
              <a:t>Don’t be afraid to write some code</a:t>
            </a:r>
          </a:p>
          <a:p>
            <a:pPr lvl="1" marL="914400" indent="-342900">
              <a:lnSpc>
                <a:spcPct val="115000"/>
              </a:lnSpc>
              <a:spcBef>
                <a:spcPts val="1000"/>
              </a:spcBef>
              <a:buClr>
                <a:srgbClr val="434343"/>
              </a:buClr>
              <a:buSzPts val="1800"/>
              <a:buFont typeface="Helvetica"/>
              <a:buChar char="○"/>
              <a:defRPr sz="1800">
                <a:solidFill>
                  <a:srgbClr val="434343"/>
                </a:solidFill>
                <a:latin typeface="Roboto Light"/>
                <a:ea typeface="Roboto Light"/>
                <a:cs typeface="Roboto Light"/>
                <a:sym typeface="Roboto Light"/>
              </a:defRPr>
            </a:pPr>
            <a:r>
              <a:t>Salt modules, runners are easier to write than you think. And i’m not a developer at all and in a few hours I had a blueprint of this working</a:t>
            </a:r>
          </a:p>
          <a:p>
            <a:pPr marL="457200" indent="-342900">
              <a:lnSpc>
                <a:spcPct val="115000"/>
              </a:lnSpc>
              <a:spcBef>
                <a:spcPts val="1000"/>
              </a:spcBef>
              <a:buClr>
                <a:srgbClr val="434343"/>
              </a:buClr>
              <a:buSzPts val="1800"/>
              <a:buFont typeface="Helvetica"/>
              <a:buChar char="-"/>
              <a:defRPr sz="1800">
                <a:solidFill>
                  <a:srgbClr val="434343"/>
                </a:solidFill>
                <a:latin typeface="Roboto Light"/>
                <a:ea typeface="Roboto Light"/>
                <a:cs typeface="Roboto Light"/>
                <a:sym typeface="Roboto Light"/>
              </a:defRPr>
            </a:pPr>
            <a:r>
              <a:t>Just do something</a:t>
            </a:r>
          </a:p>
          <a:p>
            <a:pPr lvl="1" marL="914400" indent="-342900">
              <a:lnSpc>
                <a:spcPct val="115000"/>
              </a:lnSpc>
              <a:buClr>
                <a:srgbClr val="434343"/>
              </a:buClr>
              <a:buSzPts val="1800"/>
              <a:buFont typeface="Helvetica"/>
              <a:buChar char="-"/>
              <a:defRPr sz="1800">
                <a:solidFill>
                  <a:srgbClr val="434343"/>
                </a:solidFill>
                <a:latin typeface="Roboto Light"/>
                <a:ea typeface="Roboto Light"/>
                <a:cs typeface="Roboto Light"/>
                <a:sym typeface="Roboto Light"/>
              </a:defRPr>
            </a:pPr>
            <a:r>
              <a:t>Try not to get bogged down by the burden of choice by the gazillion ways that you could do things. Again start with what you know, leverage salt to bridge those gaps, and expand from there</a:t>
            </a:r>
          </a:p>
          <a:p>
            <a:pPr marL="457200" indent="-342900">
              <a:lnSpc>
                <a:spcPct val="115000"/>
              </a:lnSpc>
              <a:buClr>
                <a:srgbClr val="434343"/>
              </a:buClr>
              <a:buSzPts val="1800"/>
              <a:buFont typeface="Helvetica"/>
              <a:buChar char="●"/>
              <a:defRPr sz="1800">
                <a:solidFill>
                  <a:srgbClr val="434343"/>
                </a:solidFill>
                <a:latin typeface="Roboto Light"/>
                <a:ea typeface="Roboto Light"/>
                <a:cs typeface="Roboto Light"/>
                <a:sym typeface="Roboto Light"/>
              </a:defRPr>
            </a:pPr>
            <a:r>
              <a:t>Share the love</a:t>
            </a:r>
          </a:p>
          <a:p>
            <a:pPr lvl="1" marL="914400" indent="-342900">
              <a:lnSpc>
                <a:spcPct val="115000"/>
              </a:lnSpc>
              <a:spcBef>
                <a:spcPts val="1000"/>
              </a:spcBef>
              <a:buClr>
                <a:srgbClr val="434343"/>
              </a:buClr>
              <a:buSzPts val="1800"/>
              <a:buFont typeface="Helvetica"/>
              <a:buChar char="○"/>
              <a:defRPr sz="1800">
                <a:solidFill>
                  <a:srgbClr val="434343"/>
                </a:solidFill>
                <a:latin typeface="Roboto Light"/>
                <a:ea typeface="Roboto Light"/>
                <a:cs typeface="Roboto Light"/>
                <a:sym typeface="Roboto Light"/>
              </a:defRPr>
            </a:pPr>
            <a:r>
              <a:t>We couldn’t find a specific solution to what we needed, so we wrote it and wanted to share it with the salt community. That’s why these conferences are so great because we can all share what we’ve done and learned, so do the same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So since we highstate every day we see a lot of this. Really long, piped, one-liner commands that we have to wrap in a shell and then we get this output that we have to filter out. Well we’re experimenting with additional salt modules, formatters to clean the output up, and using salt-runners to wrap the entire deployment into 1 short and sweet command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Explain a little bit more about who Matt and I are, what we do, what our roles are</a:t>
            </a:r>
          </a:p>
          <a:p>
            <a:pPr/>
          </a:p>
          <a:p>
            <a:pPr/>
            <a:r>
              <a:t>So essentially DLVR does  streaming video performance optimization without the need for client side addons</a:t>
            </a:r>
          </a:p>
          <a:p>
            <a:pPr/>
          </a:p>
          <a:p>
            <a:pPr/>
            <a:r>
              <a:t>We create solutions for streaming video customers with mutli cdns, think of it like a load balancer for CDNs</a:t>
            </a:r>
          </a:p>
          <a:p>
            <a:pPr/>
            <a:r>
              <a:t>Our algorithms constantly calculate the best cdn, transit provider, geo region, for the end user, so they get the best streaming experience and then providing those metrics back to our customer so they know who’s watching, and what CDN is performing</a:t>
            </a:r>
          </a:p>
          <a:p>
            <a:pPr/>
          </a:p>
          <a:p>
            <a:pPr/>
            <a:r>
              <a:t>We’re a small startup, founded in 2014, about 20 employees and an even smaller operations teams</a:t>
            </a:r>
          </a:p>
          <a:p>
            <a:pPr/>
          </a:p>
          <a:p>
            <a:pPr/>
            <a:r>
              <a:t>Ops is responsible for a global multi datacenter in north america and europe, as well as a bunch of misc AWS stuff</a:t>
            </a:r>
          </a:p>
          <a:p>
            <a:pPr/>
          </a:p>
          <a:p>
            <a:pPr/>
            <a:r>
              <a:t>So as you can imagine, salt is life for us.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We use salt for just about everything</a:t>
            </a:r>
          </a:p>
          <a:p>
            <a:pPr/>
          </a:p>
          <a:p>
            <a:pPr/>
            <a:r>
              <a:t>For our appliation deployments and upgrades</a:t>
            </a:r>
          </a:p>
          <a:p>
            <a:pPr/>
          </a:p>
          <a:p>
            <a:pPr/>
            <a:r>
              <a:t>Config files, using jinja and pillar variables</a:t>
            </a:r>
          </a:p>
          <a:p>
            <a:pPr/>
          </a:p>
          <a:p>
            <a:pPr/>
            <a:r>
              <a:t>Deploying aws components like lambdas and much more</a:t>
            </a:r>
          </a:p>
          <a:p>
            <a:pPr/>
          </a:p>
          <a:p>
            <a:pPr/>
            <a:r>
              <a:t>Our daily “deploys” consist of highstates</a:t>
            </a:r>
          </a:p>
          <a:p>
            <a:pPr/>
          </a:p>
          <a:p>
            <a:pPr/>
            <a:r>
              <a:t>We pretty much automate everything we can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This is just a small shot of all of our states that we use pretty much on a daily basis.</a:t>
            </a:r>
          </a:p>
          <a:p>
            <a:pPr/>
          </a:p>
          <a:p>
            <a:pPr/>
            <a:r>
              <a:t>And it’s ever growing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Our journey into using containers started around 2017, we started to feel left out because we hadn’t taken the plunge yet. </a:t>
            </a:r>
          </a:p>
          <a:p>
            <a:pPr/>
          </a:p>
          <a:p>
            <a:pPr/>
            <a:r>
              <a:t>And as you know FOMO is the best reason to make a drastic infrastructure shift</a:t>
            </a:r>
          </a:p>
          <a:p>
            <a:pPr/>
          </a:p>
          <a:p>
            <a:pPr/>
            <a:r>
              <a:t>We were having lots of issues with deployment, how to cleanly rollback, how to time our upgrades, lots of “do this first, then that, then this” that wasn’t automatable</a:t>
            </a:r>
          </a:p>
          <a:p>
            <a:pPr/>
          </a:p>
          <a:p>
            <a:pPr/>
            <a:r>
              <a:t>Tons of java dependency issues, developer’s using various frameworks and plugins that were stomping over each other</a:t>
            </a:r>
          </a:p>
          <a:p>
            <a:pPr/>
          </a:p>
          <a:p>
            <a:pPr/>
            <a:r>
              <a:t>Some devs started using Golang quite a bit, which turned out to be a pain for Operations to try and setup environments for them to use</a:t>
            </a:r>
          </a:p>
          <a:p>
            <a:pPr/>
          </a:p>
          <a:p>
            <a:pPr/>
            <a:r>
              <a:t>Ports and other resources constantly stepping on each other</a:t>
            </a:r>
          </a:p>
          <a:p>
            <a:pPr/>
          </a:p>
          <a:p>
            <a:pPr/>
            <a:r>
              <a:t>And, all of this was tied to our hardware, we wanted to become more “provider agnostic”</a:t>
            </a:r>
          </a:p>
          <a:p>
            <a:pPr/>
          </a:p>
          <a:p>
            <a:pPr/>
            <a:r>
              <a:t>So containers seemed like a good option to help solve most of these problems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Ok so then what? </a:t>
            </a:r>
          </a:p>
          <a:p>
            <a:pPr/>
          </a:p>
          <a:p>
            <a:pPr/>
            <a:r>
              <a:t>Wasn’t enough to just run `docker run ` everywhere. We need some kind of orchestration tool</a:t>
            </a:r>
          </a:p>
          <a:p>
            <a:pPr/>
          </a:p>
          <a:p>
            <a:pPr/>
            <a:r>
              <a:t>Well we had a set of rules that helped guide our decision on what to use</a:t>
            </a:r>
          </a:p>
          <a:p>
            <a:pPr/>
          </a:p>
          <a:p>
            <a:pPr marL="457200" indent="-317500">
              <a:buClr>
                <a:srgbClr val="000000"/>
              </a:buClr>
              <a:buSzPts val="1100"/>
              <a:buAutoNum type="arabicPeriod" startAt="1"/>
            </a:pPr>
            <a:r>
              <a:t>We already had all this data sitting in salt and pillar, didn’t want to duplicated any of it</a:t>
            </a:r>
          </a:p>
          <a:p>
            <a:pPr marL="457200" indent="-317500">
              <a:buClr>
                <a:srgbClr val="000000"/>
              </a:buClr>
              <a:buSzPts val="1100"/>
              <a:buAutoNum type="arabicPeriod" startAt="1"/>
            </a:pPr>
            <a:r>
              <a:t>We were newbs to docker/containers, so it had to be simple to use out the gate</a:t>
            </a:r>
          </a:p>
          <a:p>
            <a:pPr marL="457200" indent="-317500">
              <a:buClr>
                <a:srgbClr val="000000"/>
              </a:buClr>
              <a:buSzPts val="1100"/>
              <a:buAutoNum type="arabicPeriod" startAt="1"/>
            </a:pPr>
            <a:r>
              <a:t>Again, didn’t want to be tied to *just* our hardware, so we needed an orchestration tool that can leverage other cloud providers</a:t>
            </a:r>
          </a:p>
          <a:p>
            <a:pPr marL="457200" indent="-317500">
              <a:buClr>
                <a:srgbClr val="000000"/>
              </a:buClr>
              <a:buSzPts val="1100"/>
              <a:buAutoNum type="arabicPeriod" startAt="1"/>
            </a:pPr>
            <a:r>
              <a:t>We wanted to maintain control over the hosts running the containers, mainly ssh access as salt makes ssh management easy</a:t>
            </a:r>
          </a:p>
          <a:p>
            <a:pPr marL="457200" indent="-317500">
              <a:buClr>
                <a:srgbClr val="000000"/>
              </a:buClr>
              <a:buSzPts val="1100"/>
              <a:buAutoNum type="arabicPeriod" startAt="1"/>
            </a:pPr>
            <a:r>
              <a:t>Not kubernetes…..because we like things un-complicated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So we have all these choices, and we quickly became really overwhelemed </a:t>
            </a:r>
          </a:p>
          <a:p>
            <a:pPr/>
          </a:p>
          <a:p>
            <a:pPr/>
            <a:r>
              <a:t>We eventually settled on Rancher</a:t>
            </a:r>
          </a:p>
          <a:p>
            <a:pPr/>
          </a:p>
          <a:p>
            <a:pPr/>
            <a:r>
              <a:t>HIGHLIGHT: just do something, don’t get burdened by the many choices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Google Shape;10;p2"/>
          <p:cNvSpPr/>
          <p:nvPr/>
        </p:nvSpPr>
        <p:spPr>
          <a:xfrm>
            <a:off x="0" y="2268927"/>
            <a:ext cx="9144000" cy="1"/>
          </a:xfrm>
          <a:prstGeom prst="line">
            <a:avLst/>
          </a:prstGeom>
          <a:ln w="19050">
            <a:solidFill>
              <a:srgbClr val="3BCFAF"/>
            </a:solidFill>
          </a:ln>
        </p:spPr>
        <p:txBody>
          <a:bodyPr lIns="0" tIns="0" rIns="0" bIns="0"/>
          <a:lstStyle/>
          <a:p>
            <a:pPr/>
          </a:p>
        </p:txBody>
      </p:sp>
      <p:sp>
        <p:nvSpPr>
          <p:cNvPr id="14" name="Body Level One…"/>
          <p:cNvSpPr txBox="1"/>
          <p:nvPr>
            <p:ph type="body" sz="quarter" idx="1"/>
          </p:nvPr>
        </p:nvSpPr>
        <p:spPr>
          <a:xfrm>
            <a:off x="1092552" y="2421204"/>
            <a:ext cx="4561200" cy="630001"/>
          </a:xfrm>
          <a:prstGeom prst="rect">
            <a:avLst/>
          </a:prstGeom>
        </p:spPr>
        <p:txBody>
          <a:bodyPr/>
          <a:lstStyle>
            <a:lvl1pPr marL="342900" indent="-228600">
              <a:lnSpc>
                <a:spcPct val="100000"/>
              </a:lnSpc>
              <a:buClrTx/>
              <a:buSzTx/>
              <a:buFontTx/>
              <a:buNone/>
              <a:defRPr sz="3600">
                <a:solidFill>
                  <a:srgbClr val="FFFFFF"/>
                </a:solidFill>
                <a:latin typeface="Roboto Thin"/>
                <a:ea typeface="Roboto Thin"/>
                <a:cs typeface="Roboto Thin"/>
                <a:sym typeface="Roboto Thin"/>
              </a:defRPr>
            </a:lvl1pPr>
            <a:lvl2pPr marL="342900" indent="254000">
              <a:lnSpc>
                <a:spcPct val="100000"/>
              </a:lnSpc>
              <a:buClrTx/>
              <a:buSzTx/>
              <a:buFontTx/>
              <a:buNone/>
              <a:defRPr sz="3600">
                <a:solidFill>
                  <a:srgbClr val="FFFFFF"/>
                </a:solidFill>
                <a:latin typeface="Roboto Thin"/>
                <a:ea typeface="Roboto Thin"/>
                <a:cs typeface="Roboto Thin"/>
                <a:sym typeface="Roboto Thin"/>
              </a:defRPr>
            </a:lvl2pPr>
            <a:lvl3pPr marL="342900" indent="711200">
              <a:lnSpc>
                <a:spcPct val="100000"/>
              </a:lnSpc>
              <a:buClrTx/>
              <a:buSzTx/>
              <a:buFontTx/>
              <a:buNone/>
              <a:defRPr sz="3600">
                <a:solidFill>
                  <a:srgbClr val="FFFFFF"/>
                </a:solidFill>
                <a:latin typeface="Roboto Thin"/>
                <a:ea typeface="Roboto Thin"/>
                <a:cs typeface="Roboto Thin"/>
                <a:sym typeface="Roboto Thin"/>
              </a:defRPr>
            </a:lvl3pPr>
            <a:lvl4pPr marL="342900" indent="1168400">
              <a:lnSpc>
                <a:spcPct val="100000"/>
              </a:lnSpc>
              <a:buClrTx/>
              <a:buSzTx/>
              <a:buFontTx/>
              <a:buNone/>
              <a:defRPr sz="3600">
                <a:solidFill>
                  <a:srgbClr val="FFFFFF"/>
                </a:solidFill>
                <a:latin typeface="Roboto Thin"/>
                <a:ea typeface="Roboto Thin"/>
                <a:cs typeface="Roboto Thin"/>
                <a:sym typeface="Roboto Thin"/>
              </a:defRPr>
            </a:lvl4pPr>
            <a:lvl5pPr marL="342900" indent="1625600">
              <a:lnSpc>
                <a:spcPct val="100000"/>
              </a:lnSpc>
              <a:buClrTx/>
              <a:buSzTx/>
              <a:buFontTx/>
              <a:buNone/>
              <a:defRPr sz="3600">
                <a:solidFill>
                  <a:srgbClr val="FFFFFF"/>
                </a:solidFill>
                <a:latin typeface="Roboto Thin"/>
                <a:ea typeface="Roboto Thin"/>
                <a:cs typeface="Roboto Thin"/>
                <a:sym typeface="Roboto Thin"/>
              </a:defRPr>
            </a:lvl5pPr>
          </a:lstStyle>
          <a:p>
            <a:pPr/>
            <a:r>
              <a:t>Body Level One</a:t>
            </a:r>
          </a:p>
          <a:p>
            <a:pPr lvl="1"/>
            <a:r>
              <a:t>Body Level Two</a:t>
            </a:r>
          </a:p>
          <a:p>
            <a:pPr lvl="2"/>
            <a:r>
              <a:t>Body Level Three</a:t>
            </a:r>
          </a:p>
          <a:p>
            <a:pPr lvl="3"/>
            <a:r>
              <a:t>Body Level Four</a:t>
            </a:r>
          </a:p>
          <a:p>
            <a:pPr lvl="4"/>
            <a:r>
              <a:t>Body Level Five</a:t>
            </a:r>
          </a:p>
        </p:txBody>
      </p:sp>
      <p:pic>
        <p:nvPicPr>
          <p:cNvPr id="15" name="Google Shape;12;p2" descr="Google Shape;12;p2"/>
          <p:cNvPicPr>
            <a:picLocks noChangeAspect="1"/>
          </p:cNvPicPr>
          <p:nvPr/>
        </p:nvPicPr>
        <p:blipFill>
          <a:blip r:embed="rId3">
            <a:extLst/>
          </a:blip>
          <a:stretch>
            <a:fillRect/>
          </a:stretch>
        </p:blipFill>
        <p:spPr>
          <a:xfrm>
            <a:off x="542349" y="1435811"/>
            <a:ext cx="1905801" cy="534651"/>
          </a:xfrm>
          <a:prstGeom prst="rect">
            <a:avLst/>
          </a:prstGeom>
          <a:ln w="12700">
            <a:miter lim="400000"/>
          </a:ln>
        </p:spPr>
      </p:pic>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4" name="Title Text"/>
          <p:cNvSpPr txBox="1"/>
          <p:nvPr>
            <p:ph type="title"/>
          </p:nvPr>
        </p:nvSpPr>
        <p:spPr>
          <a:xfrm>
            <a:off x="311699" y="991475"/>
            <a:ext cx="8520602" cy="1917901"/>
          </a:xfrm>
          <a:prstGeom prst="rect">
            <a:avLst/>
          </a:prstGeom>
        </p:spPr>
        <p:txBody>
          <a:bodyPr anchor="ctr"/>
          <a:lstStyle>
            <a:lvl1pPr algn="ctr">
              <a:defRPr b="1" sz="14000"/>
            </a:lvl1pPr>
          </a:lstStyle>
          <a:p>
            <a:pPr/>
            <a:r>
              <a:t>Title Text</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02" name="Slide Number"/>
          <p:cNvSpPr txBox="1"/>
          <p:nvPr>
            <p:ph type="sldNum" sz="quarter" idx="2"/>
          </p:nvPr>
        </p:nvSpPr>
        <p:spPr>
          <a:xfrm>
            <a:off x="8684345" y="4692391"/>
            <a:ext cx="336813" cy="3352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 name="Title Text"/>
          <p:cNvSpPr txBox="1"/>
          <p:nvPr>
            <p:ph type="title"/>
          </p:nvPr>
        </p:nvSpPr>
        <p:spPr>
          <a:xfrm>
            <a:off x="490250" y="526349"/>
            <a:ext cx="4868401" cy="4090801"/>
          </a:xfrm>
          <a:prstGeom prst="rect">
            <a:avLst/>
          </a:prstGeom>
        </p:spPr>
        <p:txBody>
          <a:bodyPr anchor="ctr"/>
          <a:lstStyle>
            <a:lvl1pPr>
              <a:defRPr sz="3600">
                <a:solidFill>
                  <a:srgbClr val="FFFFFF"/>
                </a:solidFill>
                <a:latin typeface="Roboto Thin"/>
                <a:ea typeface="Roboto Thin"/>
                <a:cs typeface="Roboto Thin"/>
                <a:sym typeface="Roboto Thin"/>
              </a:defRPr>
            </a:lvl1pPr>
          </a:lstStyle>
          <a:p>
            <a:pPr/>
            <a:r>
              <a:t>Title Text</a:t>
            </a:r>
          </a:p>
        </p:txBody>
      </p:sp>
      <p:sp>
        <p:nvSpPr>
          <p:cNvPr id="24" name="Slide Number"/>
          <p:cNvSpPr txBox="1"/>
          <p:nvPr>
            <p:ph type="sldNum" sz="quarter" idx="2"/>
          </p:nvPr>
        </p:nvSpPr>
        <p:spPr>
          <a:xfrm>
            <a:off x="8684345" y="4692391"/>
            <a:ext cx="336813" cy="335251"/>
          </a:xfrm>
          <a:prstGeom prst="rect">
            <a:avLst/>
          </a:prstGeom>
        </p:spPr>
        <p:txBody>
          <a:bodyPr/>
          <a:lstStyle>
            <a:lvl1pPr>
              <a:defRPr>
                <a:solidFill>
                  <a:srgbClr val="FFFFFF"/>
                </a:solidFill>
                <a:latin typeface="Roboto Thin"/>
                <a:ea typeface="Roboto Thin"/>
                <a:cs typeface="Roboto Thin"/>
                <a:sym typeface="Roboto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sp>
        <p:nvSpPr>
          <p:cNvPr id="40" name="Title Text"/>
          <p:cNvSpPr txBox="1"/>
          <p:nvPr>
            <p:ph type="title"/>
          </p:nvPr>
        </p:nvSpPr>
        <p:spPr>
          <a:prstGeom prst="rect">
            <a:avLst/>
          </a:prstGeom>
        </p:spPr>
        <p:txBody>
          <a:bodyPr/>
          <a:lstStyle/>
          <a:p>
            <a:pPr/>
            <a:r>
              <a:t>Title Text</a:t>
            </a:r>
          </a:p>
        </p:txBody>
      </p:sp>
      <p:sp>
        <p:nvSpPr>
          <p:cNvPr id="41" name="Body Level One…"/>
          <p:cNvSpPr txBox="1"/>
          <p:nvPr>
            <p:ph type="body" sz="half" idx="1"/>
          </p:nvPr>
        </p:nvSpPr>
        <p:spPr>
          <a:xfrm>
            <a:off x="311699" y="1152475"/>
            <a:ext cx="3999902" cy="3416400"/>
          </a:xfrm>
          <a:prstGeom prst="rect">
            <a:avLst/>
          </a:prstGeom>
        </p:spPr>
        <p:txBody>
          <a:bodyPr/>
          <a:lstStyle>
            <a:lvl1pPr marL="457200"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42" name="Google Shape;24;p5"/>
          <p:cNvSpPr txBox="1"/>
          <p:nvPr>
            <p:ph type="body" sz="half" idx="13"/>
          </p:nvPr>
        </p:nvSpPr>
        <p:spPr>
          <a:xfrm>
            <a:off x="4832399" y="1152475"/>
            <a:ext cx="3999902" cy="3416400"/>
          </a:xfrm>
          <a:prstGeom prst="rect">
            <a:avLst/>
          </a:prstGeom>
        </p:spPr>
        <p:txBody>
          <a:bodyPr/>
          <a:lstStyle/>
          <a:p>
            <a:pPr marL="457200" indent="-317500">
              <a:buSzPts val="1400"/>
              <a:defRPr sz="1400"/>
            </a:pPr>
          </a:p>
        </p:txBody>
      </p:sp>
      <p:sp>
        <p:nvSpPr>
          <p:cNvPr id="43" name="Slide Number"/>
          <p:cNvSpPr txBox="1"/>
          <p:nvPr>
            <p:ph type="sldNum" sz="quarter" idx="2"/>
          </p:nvPr>
        </p:nvSpPr>
        <p:spPr>
          <a:xfrm>
            <a:off x="8684345" y="4692391"/>
            <a:ext cx="336813" cy="335251"/>
          </a:xfrm>
          <a:prstGeom prst="rect">
            <a:avLst/>
          </a:prstGeom>
        </p:spPr>
        <p:txBody>
          <a:bodyPr/>
          <a:lstStyle>
            <a:lvl1pPr>
              <a:defRPr>
                <a:latin typeface="Roboto Thin"/>
                <a:ea typeface="Roboto Thin"/>
                <a:cs typeface="Roboto Thin"/>
                <a:sym typeface="Roboto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Slide Number"/>
          <p:cNvSpPr txBox="1"/>
          <p:nvPr>
            <p:ph type="sldNum" sz="quarter" idx="2"/>
          </p:nvPr>
        </p:nvSpPr>
        <p:spPr>
          <a:xfrm>
            <a:off x="8684345" y="4692391"/>
            <a:ext cx="336813" cy="335251"/>
          </a:xfrm>
          <a:prstGeom prst="rect">
            <a:avLst/>
          </a:prstGeom>
        </p:spPr>
        <p:txBody>
          <a:bodyPr/>
          <a:lstStyle>
            <a:lvl1pPr>
              <a:defRPr>
                <a:latin typeface="Roboto Thin"/>
                <a:ea typeface="Roboto Thin"/>
                <a:cs typeface="Roboto Thin"/>
                <a:sym typeface="Roboto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spTree>
      <p:nvGrpSpPr>
        <p:cNvPr id="1" name=""/>
        <p:cNvGrpSpPr/>
        <p:nvPr/>
      </p:nvGrpSpPr>
      <p:grpSpPr>
        <a:xfrm>
          <a:off x="0" y="0"/>
          <a:ext cx="0" cy="0"/>
          <a:chOff x="0" y="0"/>
          <a:chExt cx="0" cy="0"/>
        </a:xfrm>
      </p:grpSpPr>
      <p:sp>
        <p:nvSpPr>
          <p:cNvPr id="58"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9" name="Body Level One…"/>
          <p:cNvSpPr txBox="1"/>
          <p:nvPr>
            <p:ph type="body" sz="quarter" idx="1"/>
          </p:nvPr>
        </p:nvSpPr>
        <p:spPr>
          <a:xfrm>
            <a:off x="311699" y="1389599"/>
            <a:ext cx="2808001" cy="3179401"/>
          </a:xfrm>
          <a:prstGeom prst="rect">
            <a:avLst/>
          </a:prstGeom>
        </p:spPr>
        <p:txBody>
          <a:bodyPr/>
          <a:lstStyle>
            <a:lvl1pPr marL="457200"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xfrm>
            <a:off x="8684345" y="4692391"/>
            <a:ext cx="336813" cy="335251"/>
          </a:xfrm>
          <a:prstGeom prst="rect">
            <a:avLst/>
          </a:prstGeom>
        </p:spPr>
        <p:txBody>
          <a:bodyPr/>
          <a:lstStyle>
            <a:lvl1pPr>
              <a:defRPr>
                <a:latin typeface="Roboto Thin"/>
                <a:ea typeface="Roboto Thin"/>
                <a:cs typeface="Roboto Thin"/>
                <a:sym typeface="Roboto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 name="Title Text"/>
          <p:cNvSpPr txBox="1"/>
          <p:nvPr>
            <p:ph type="title"/>
          </p:nvPr>
        </p:nvSpPr>
        <p:spPr>
          <a:xfrm>
            <a:off x="490250" y="526349"/>
            <a:ext cx="4868401" cy="4090801"/>
          </a:xfrm>
          <a:prstGeom prst="rect">
            <a:avLst/>
          </a:prstGeom>
        </p:spPr>
        <p:txBody>
          <a:bodyPr anchor="ctr"/>
          <a:lstStyle>
            <a:lvl1pPr>
              <a:defRPr sz="3600">
                <a:solidFill>
                  <a:srgbClr val="FFFFFF"/>
                </a:solidFill>
              </a:defRPr>
            </a:lvl1pPr>
          </a:lstStyle>
          <a:p>
            <a:pPr/>
            <a:r>
              <a:t>Title Text</a:t>
            </a:r>
          </a:p>
        </p:txBody>
      </p:sp>
      <p:sp>
        <p:nvSpPr>
          <p:cNvPr id="68" name="Slide Number"/>
          <p:cNvSpPr txBox="1"/>
          <p:nvPr>
            <p:ph type="sldNum" sz="quarter" idx="2"/>
          </p:nvPr>
        </p:nvSpPr>
        <p:spPr>
          <a:xfrm>
            <a:off x="8684345" y="4692391"/>
            <a:ext cx="336813" cy="335251"/>
          </a:xfrm>
          <a:prstGeom prst="rect">
            <a:avLst/>
          </a:prstGeom>
        </p:spPr>
        <p:txBody>
          <a:bodyPr/>
          <a:lstStyle>
            <a:lvl1pPr>
              <a:defRPr>
                <a:solidFill>
                  <a:srgbClr val="FFFFFF"/>
                </a:solidFill>
                <a:latin typeface="Roboto Thin"/>
                <a:ea typeface="Roboto Thin"/>
                <a:cs typeface="Roboto Thin"/>
                <a:sym typeface="Roboto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pic>
        <p:nvPicPr>
          <p:cNvPr id="75" name="Google Shape;37;p9" descr="Google Shape;37;p9"/>
          <p:cNvPicPr>
            <a:picLocks noChangeAspect="1"/>
          </p:cNvPicPr>
          <p:nvPr/>
        </p:nvPicPr>
        <p:blipFill>
          <a:blip r:embed="rId2">
            <a:extLst/>
          </a:blip>
          <a:stretch>
            <a:fillRect/>
          </a:stretch>
        </p:blipFill>
        <p:spPr>
          <a:xfrm>
            <a:off x="1428750" y="0"/>
            <a:ext cx="7715257" cy="5143504"/>
          </a:xfrm>
          <a:prstGeom prst="rect">
            <a:avLst/>
          </a:prstGeom>
          <a:ln w="12700">
            <a:miter lim="400000"/>
          </a:ln>
        </p:spPr>
      </p:pic>
      <p:sp>
        <p:nvSpPr>
          <p:cNvPr id="76" name="Title Text"/>
          <p:cNvSpPr txBox="1"/>
          <p:nvPr>
            <p:ph type="title"/>
          </p:nvPr>
        </p:nvSpPr>
        <p:spPr>
          <a:xfrm>
            <a:off x="265500" y="1205825"/>
            <a:ext cx="4045200" cy="1509601"/>
          </a:xfrm>
          <a:prstGeom prst="rect">
            <a:avLst/>
          </a:prstGeom>
        </p:spPr>
        <p:txBody>
          <a:bodyPr anchor="b"/>
          <a:lstStyle>
            <a:lvl1pPr algn="ctr">
              <a:defRPr sz="4200">
                <a:latin typeface="Roboto Thin"/>
                <a:ea typeface="Roboto Thin"/>
                <a:cs typeface="Roboto Thin"/>
                <a:sym typeface="Roboto Thin"/>
              </a:defRPr>
            </a:lvl1pPr>
          </a:lstStyle>
          <a:p>
            <a:pPr/>
            <a:r>
              <a:t>Title Text</a:t>
            </a:r>
          </a:p>
        </p:txBody>
      </p:sp>
      <p:sp>
        <p:nvSpPr>
          <p:cNvPr id="77" name="Body Level One…"/>
          <p:cNvSpPr txBox="1"/>
          <p:nvPr>
            <p:ph type="body" sz="quarter" idx="1"/>
          </p:nvPr>
        </p:nvSpPr>
        <p:spPr>
          <a:xfrm>
            <a:off x="265500" y="2769000"/>
            <a:ext cx="4045200" cy="1345501"/>
          </a:xfrm>
          <a:prstGeom prst="rect">
            <a:avLst/>
          </a:prstGeom>
        </p:spPr>
        <p:txBody>
          <a:bodyPr/>
          <a:lstStyle>
            <a:lvl1pPr marL="342900" indent="-228600" algn="ctr">
              <a:lnSpc>
                <a:spcPct val="100000"/>
              </a:lnSpc>
              <a:buClrTx/>
              <a:buSzTx/>
              <a:buFontTx/>
              <a:buNone/>
              <a:defRPr sz="2100">
                <a:latin typeface="Roboto Thin"/>
                <a:ea typeface="Roboto Thin"/>
                <a:cs typeface="Roboto Thin"/>
                <a:sym typeface="Roboto Thin"/>
              </a:defRPr>
            </a:lvl1pPr>
            <a:lvl2pPr marL="342900" indent="254000" algn="ctr">
              <a:lnSpc>
                <a:spcPct val="100000"/>
              </a:lnSpc>
              <a:buClrTx/>
              <a:buSzTx/>
              <a:buFontTx/>
              <a:buNone/>
              <a:defRPr sz="2100">
                <a:latin typeface="Roboto Thin"/>
                <a:ea typeface="Roboto Thin"/>
                <a:cs typeface="Roboto Thin"/>
                <a:sym typeface="Roboto Thin"/>
              </a:defRPr>
            </a:lvl2pPr>
            <a:lvl3pPr marL="342900" indent="711200" algn="ctr">
              <a:lnSpc>
                <a:spcPct val="100000"/>
              </a:lnSpc>
              <a:buClrTx/>
              <a:buSzTx/>
              <a:buFontTx/>
              <a:buNone/>
              <a:defRPr sz="2100">
                <a:latin typeface="Roboto Thin"/>
                <a:ea typeface="Roboto Thin"/>
                <a:cs typeface="Roboto Thin"/>
                <a:sym typeface="Roboto Thin"/>
              </a:defRPr>
            </a:lvl3pPr>
            <a:lvl4pPr marL="342900" indent="1168400" algn="ctr">
              <a:lnSpc>
                <a:spcPct val="100000"/>
              </a:lnSpc>
              <a:buClrTx/>
              <a:buSzTx/>
              <a:buFontTx/>
              <a:buNone/>
              <a:defRPr sz="2100">
                <a:latin typeface="Roboto Thin"/>
                <a:ea typeface="Roboto Thin"/>
                <a:cs typeface="Roboto Thin"/>
                <a:sym typeface="Roboto Thin"/>
              </a:defRPr>
            </a:lvl4pPr>
            <a:lvl5pPr marL="342900" indent="1625600" algn="ctr">
              <a:lnSpc>
                <a:spcPct val="100000"/>
              </a:lnSpc>
              <a:buClrTx/>
              <a:buSzTx/>
              <a:buFontTx/>
              <a:buNone/>
              <a:defRPr sz="2100">
                <a:latin typeface="Roboto Thin"/>
                <a:ea typeface="Roboto Thin"/>
                <a:cs typeface="Roboto Thin"/>
                <a:sym typeface="Roboto Thin"/>
              </a:defRPr>
            </a:lvl5pPr>
          </a:lstStyle>
          <a:p>
            <a:pPr/>
            <a:r>
              <a:t>Body Level One</a:t>
            </a:r>
          </a:p>
          <a:p>
            <a:pPr lvl="1"/>
            <a:r>
              <a:t>Body Level Two</a:t>
            </a:r>
          </a:p>
          <a:p>
            <a:pPr lvl="2"/>
            <a:r>
              <a:t>Body Level Three</a:t>
            </a:r>
          </a:p>
          <a:p>
            <a:pPr lvl="3"/>
            <a:r>
              <a:t>Body Level Four</a:t>
            </a:r>
          </a:p>
          <a:p>
            <a:pPr lvl="4"/>
            <a:r>
              <a:t>Body Level Five</a:t>
            </a:r>
          </a:p>
        </p:txBody>
      </p:sp>
      <p:sp>
        <p:nvSpPr>
          <p:cNvPr id="78" name="Google Shape;40;p9"/>
          <p:cNvSpPr txBox="1"/>
          <p:nvPr>
            <p:ph type="body" sz="half" idx="13"/>
          </p:nvPr>
        </p:nvSpPr>
        <p:spPr>
          <a:xfrm>
            <a:off x="4939500" y="724199"/>
            <a:ext cx="3837000" cy="3695102"/>
          </a:xfrm>
          <a:prstGeom prst="rect">
            <a:avLst/>
          </a:prstGeom>
        </p:spPr>
        <p:txBody>
          <a:bodyPr anchor="ctr"/>
          <a:lstStyle/>
          <a:p>
            <a:pPr marL="457200" indent="-342900">
              <a:buClr>
                <a:srgbClr val="FFFFFF"/>
              </a:buClr>
              <a:buSzPts val="1800"/>
              <a:defRPr sz="1800">
                <a:solidFill>
                  <a:srgbClr val="FFFFFF"/>
                </a:solidFill>
              </a:defRPr>
            </a:pPr>
          </a:p>
        </p:txBody>
      </p:sp>
      <p:sp>
        <p:nvSpPr>
          <p:cNvPr id="79" name="Slide Number"/>
          <p:cNvSpPr txBox="1"/>
          <p:nvPr>
            <p:ph type="sldNum" sz="quarter" idx="2"/>
          </p:nvPr>
        </p:nvSpPr>
        <p:spPr>
          <a:xfrm>
            <a:off x="8684345" y="4692391"/>
            <a:ext cx="336813" cy="335251"/>
          </a:xfrm>
          <a:prstGeom prst="rect">
            <a:avLst/>
          </a:prstGeom>
        </p:spPr>
        <p:txBody>
          <a:bodyPr/>
          <a:lstStyle>
            <a:lvl1pPr>
              <a:defRPr>
                <a:solidFill>
                  <a:srgbClr val="FFFFFF"/>
                </a:solidFill>
                <a:latin typeface="Roboto Thin"/>
                <a:ea typeface="Roboto Thin"/>
                <a:cs typeface="Roboto Thin"/>
                <a:sym typeface="Roboto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sp>
        <p:nvSpPr>
          <p:cNvPr id="86" name="Body Level One…"/>
          <p:cNvSpPr txBox="1"/>
          <p:nvPr>
            <p:ph type="body" sz="quarter" idx="1"/>
          </p:nvPr>
        </p:nvSpPr>
        <p:spPr>
          <a:xfrm>
            <a:off x="311699" y="4236825"/>
            <a:ext cx="5998802" cy="598801"/>
          </a:xfrm>
          <a:prstGeom prst="rect">
            <a:avLst/>
          </a:prstGeom>
        </p:spPr>
        <p:txBody>
          <a:bodyPr anchor="ctr"/>
          <a:lstStyle>
            <a:lvl1pPr marL="228600" indent="0">
              <a:lnSpc>
                <a:spcPct val="100000"/>
              </a:lnSpc>
              <a:buClrTx/>
              <a:buSzTx/>
              <a:buFontTx/>
              <a:buNone/>
              <a:defRPr sz="2100"/>
            </a:lvl1pPr>
            <a:lvl2pPr marL="1073150" indent="-476250">
              <a:lnSpc>
                <a:spcPct val="100000"/>
              </a:lnSpc>
              <a:buClrTx/>
              <a:buSzPts val="2100"/>
              <a:buFontTx/>
              <a:defRPr sz="2100"/>
            </a:lvl2pPr>
            <a:lvl3pPr marL="1530350" indent="-476250">
              <a:lnSpc>
                <a:spcPct val="100000"/>
              </a:lnSpc>
              <a:buClrTx/>
              <a:buSzPts val="2100"/>
              <a:buFontTx/>
              <a:defRPr sz="2100"/>
            </a:lvl3pPr>
            <a:lvl4pPr marL="1987550" indent="-476250">
              <a:lnSpc>
                <a:spcPct val="100000"/>
              </a:lnSpc>
              <a:buClrTx/>
              <a:buSzPts val="2100"/>
              <a:buFontTx/>
              <a:defRPr sz="2100"/>
            </a:lvl4pPr>
            <a:lvl5pPr marL="2444750" indent="-476250">
              <a:lnSpc>
                <a:spcPct val="100000"/>
              </a:lnSpc>
              <a:buClrTx/>
              <a:buSzPts val="2100"/>
              <a:buFontTx/>
              <a:defRPr sz="2100"/>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xfrm>
            <a:off x="8684345" y="4692391"/>
            <a:ext cx="336813" cy="335251"/>
          </a:xfrm>
          <a:prstGeom prst="rect">
            <a:avLst/>
          </a:prstGeom>
        </p:spPr>
        <p:txBody>
          <a:bodyPr/>
          <a:lstStyle>
            <a:lvl1pPr>
              <a:defRPr>
                <a:latin typeface="Roboto Thin"/>
                <a:ea typeface="Roboto Thin"/>
                <a:cs typeface="Roboto Thin"/>
                <a:sym typeface="Roboto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oogle Shape;17;p4"/>
          <p:cNvSpPr/>
          <p:nvPr/>
        </p:nvSpPr>
        <p:spPr>
          <a:xfrm>
            <a:off x="0" y="5095649"/>
            <a:ext cx="9144000" cy="48001"/>
          </a:xfrm>
          <a:prstGeom prst="rect">
            <a:avLst/>
          </a:prstGeom>
          <a:solidFill>
            <a:srgbClr val="3BCFAF"/>
          </a:solidFill>
          <a:ln w="12700">
            <a:miter lim="400000"/>
          </a:ln>
        </p:spPr>
        <p:txBody>
          <a:bodyPr lIns="0" tIns="0" rIns="0" bIns="0" anchor="ctr"/>
          <a:lstStyle/>
          <a:p>
            <a:pPr>
              <a:defRPr>
                <a:solidFill>
                  <a:srgbClr val="000000"/>
                </a:solidFill>
              </a:defRPr>
            </a:pPr>
          </a:p>
        </p:txBody>
      </p:sp>
      <p:sp>
        <p:nvSpPr>
          <p:cNvPr id="3"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4"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pic>
        <p:nvPicPr>
          <p:cNvPr id="5" name="Google Shape;20;p4" descr="Google Shape;20;p4"/>
          <p:cNvPicPr>
            <a:picLocks noChangeAspect="1"/>
          </p:cNvPicPr>
          <p:nvPr/>
        </p:nvPicPr>
        <p:blipFill>
          <a:blip r:embed="rId2">
            <a:extLst/>
          </a:blip>
          <a:stretch>
            <a:fillRect/>
          </a:stretch>
        </p:blipFill>
        <p:spPr>
          <a:xfrm>
            <a:off x="8392625" y="4771626"/>
            <a:ext cx="574151" cy="165051"/>
          </a:xfrm>
          <a:prstGeom prst="rect">
            <a:avLst/>
          </a:prstGeom>
          <a:ln w="12700">
            <a:miter lim="400000"/>
          </a:ln>
        </p:spPr>
      </p:pic>
      <p:sp>
        <p:nvSpPr>
          <p:cNvPr id="6" name="Slide Number"/>
          <p:cNvSpPr txBox="1"/>
          <p:nvPr>
            <p:ph type="sldNum" sz="quarter" idx="2"/>
          </p:nvPr>
        </p:nvSpPr>
        <p:spPr>
          <a:xfrm>
            <a:off x="4419600" y="4599637"/>
            <a:ext cx="2133600" cy="335251"/>
          </a:xfrm>
          <a:prstGeom prst="rect">
            <a:avLst/>
          </a:prstGeom>
          <a:ln w="12700">
            <a:miter lim="400000"/>
          </a:ln>
        </p:spPr>
        <p:txBody>
          <a:bodyPr wrap="none" lIns="91424" tIns="91424" rIns="91424" bIns="91424" anchor="ctr">
            <a:spAutoFit/>
          </a:bodyPr>
          <a:lstStyle>
            <a:lvl1pPr algn="r">
              <a:defRPr sz="1000">
                <a:latin typeface="Proxima Nova"/>
                <a:ea typeface="Proxima Nova"/>
                <a:cs typeface="Proxima Nova"/>
                <a:sym typeface="Proxima Nov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02729"/>
          </a:solidFill>
          <a:uFillTx/>
          <a:latin typeface="Roboto Light"/>
          <a:ea typeface="Roboto Light"/>
          <a:cs typeface="Roboto Light"/>
          <a:sym typeface="Roboto Light"/>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02729"/>
          </a:solidFill>
          <a:uFillTx/>
          <a:latin typeface="Roboto Light"/>
          <a:ea typeface="Roboto Light"/>
          <a:cs typeface="Roboto Light"/>
          <a:sym typeface="Roboto Light"/>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02729"/>
          </a:solidFill>
          <a:uFillTx/>
          <a:latin typeface="Roboto Light"/>
          <a:ea typeface="Roboto Light"/>
          <a:cs typeface="Roboto Light"/>
          <a:sym typeface="Roboto Light"/>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02729"/>
          </a:solidFill>
          <a:uFillTx/>
          <a:latin typeface="Roboto Light"/>
          <a:ea typeface="Roboto Light"/>
          <a:cs typeface="Roboto Light"/>
          <a:sym typeface="Roboto Light"/>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02729"/>
          </a:solidFill>
          <a:uFillTx/>
          <a:latin typeface="Roboto Light"/>
          <a:ea typeface="Roboto Light"/>
          <a:cs typeface="Roboto Light"/>
          <a:sym typeface="Roboto Light"/>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02729"/>
          </a:solidFill>
          <a:uFillTx/>
          <a:latin typeface="Roboto Light"/>
          <a:ea typeface="Roboto Light"/>
          <a:cs typeface="Roboto Light"/>
          <a:sym typeface="Roboto Light"/>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02729"/>
          </a:solidFill>
          <a:uFillTx/>
          <a:latin typeface="Roboto Light"/>
          <a:ea typeface="Roboto Light"/>
          <a:cs typeface="Roboto Light"/>
          <a:sym typeface="Roboto Light"/>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02729"/>
          </a:solidFill>
          <a:uFillTx/>
          <a:latin typeface="Roboto Light"/>
          <a:ea typeface="Roboto Light"/>
          <a:cs typeface="Roboto Light"/>
          <a:sym typeface="Roboto Light"/>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ln>
            <a:noFill/>
          </a:ln>
          <a:solidFill>
            <a:srgbClr val="202729"/>
          </a:solidFill>
          <a:uFillTx/>
          <a:latin typeface="Roboto Light"/>
          <a:ea typeface="Roboto Light"/>
          <a:cs typeface="Roboto Light"/>
          <a:sym typeface="Roboto Light"/>
        </a:defRPr>
      </a:lvl9pPr>
    </p:titleStyle>
    <p:bodyStyle>
      <a:lvl1pPr marL="685800" marR="0" indent="-571500" algn="l" defTabSz="914400" rtl="0" latinLnBrk="0">
        <a:lnSpc>
          <a:spcPct val="115000"/>
        </a:lnSpc>
        <a:spcBef>
          <a:spcPts val="0"/>
        </a:spcBef>
        <a:spcAft>
          <a:spcPts val="0"/>
        </a:spcAft>
        <a:buClr>
          <a:schemeClr val="accent3"/>
        </a:buClr>
        <a:buSzPts val="3000"/>
        <a:buFont typeface="Helvetica"/>
        <a:buChar char="●"/>
        <a:tabLst/>
        <a:defRPr b="0" baseline="0" cap="none" i="0" spc="0" strike="noStrike" sz="3000" u="none">
          <a:ln>
            <a:noFill/>
          </a:ln>
          <a:solidFill>
            <a:schemeClr val="accent3"/>
          </a:solidFill>
          <a:uFillTx/>
          <a:latin typeface="Roboto Light"/>
          <a:ea typeface="Roboto Light"/>
          <a:cs typeface="Roboto Light"/>
          <a:sym typeface="Roboto Light"/>
        </a:defRPr>
      </a:lvl1pPr>
      <a:lvl2pPr marL="1277257" marR="0" indent="-680357" algn="l" defTabSz="914400" rtl="0" latinLnBrk="0">
        <a:lnSpc>
          <a:spcPct val="115000"/>
        </a:lnSpc>
        <a:spcBef>
          <a:spcPts val="0"/>
        </a:spcBef>
        <a:spcAft>
          <a:spcPts val="0"/>
        </a:spcAft>
        <a:buClr>
          <a:schemeClr val="accent3"/>
        </a:buClr>
        <a:buSzPts val="3000"/>
        <a:buFont typeface="Helvetica"/>
        <a:buChar char="○"/>
        <a:tabLst/>
        <a:defRPr b="0" baseline="0" cap="none" i="0" spc="0" strike="noStrike" sz="3000" u="none">
          <a:ln>
            <a:noFill/>
          </a:ln>
          <a:solidFill>
            <a:schemeClr val="accent3"/>
          </a:solidFill>
          <a:uFillTx/>
          <a:latin typeface="Roboto Light"/>
          <a:ea typeface="Roboto Light"/>
          <a:cs typeface="Roboto Light"/>
          <a:sym typeface="Roboto Light"/>
        </a:defRPr>
      </a:lvl2pPr>
      <a:lvl3pPr marL="1734457" marR="0" indent="-680357" algn="l" defTabSz="914400" rtl="0" latinLnBrk="0">
        <a:lnSpc>
          <a:spcPct val="115000"/>
        </a:lnSpc>
        <a:spcBef>
          <a:spcPts val="0"/>
        </a:spcBef>
        <a:spcAft>
          <a:spcPts val="0"/>
        </a:spcAft>
        <a:buClr>
          <a:schemeClr val="accent3"/>
        </a:buClr>
        <a:buSzPts val="3000"/>
        <a:buFont typeface="Helvetica"/>
        <a:buChar char="■"/>
        <a:tabLst/>
        <a:defRPr b="0" baseline="0" cap="none" i="0" spc="0" strike="noStrike" sz="3000" u="none">
          <a:ln>
            <a:noFill/>
          </a:ln>
          <a:solidFill>
            <a:schemeClr val="accent3"/>
          </a:solidFill>
          <a:uFillTx/>
          <a:latin typeface="Roboto Light"/>
          <a:ea typeface="Roboto Light"/>
          <a:cs typeface="Roboto Light"/>
          <a:sym typeface="Roboto Light"/>
        </a:defRPr>
      </a:lvl3pPr>
      <a:lvl4pPr marL="2191657" marR="0" indent="-680357" algn="l" defTabSz="914400" rtl="0" latinLnBrk="0">
        <a:lnSpc>
          <a:spcPct val="115000"/>
        </a:lnSpc>
        <a:spcBef>
          <a:spcPts val="0"/>
        </a:spcBef>
        <a:spcAft>
          <a:spcPts val="0"/>
        </a:spcAft>
        <a:buClr>
          <a:schemeClr val="accent3"/>
        </a:buClr>
        <a:buSzPts val="3000"/>
        <a:buFont typeface="Helvetica"/>
        <a:buChar char="●"/>
        <a:tabLst/>
        <a:defRPr b="0" baseline="0" cap="none" i="0" spc="0" strike="noStrike" sz="3000" u="none">
          <a:ln>
            <a:noFill/>
          </a:ln>
          <a:solidFill>
            <a:schemeClr val="accent3"/>
          </a:solidFill>
          <a:uFillTx/>
          <a:latin typeface="Roboto Light"/>
          <a:ea typeface="Roboto Light"/>
          <a:cs typeface="Roboto Light"/>
          <a:sym typeface="Roboto Light"/>
        </a:defRPr>
      </a:lvl4pPr>
      <a:lvl5pPr marL="2648857" marR="0" indent="-680357" algn="l" defTabSz="914400" rtl="0" latinLnBrk="0">
        <a:lnSpc>
          <a:spcPct val="115000"/>
        </a:lnSpc>
        <a:spcBef>
          <a:spcPts val="0"/>
        </a:spcBef>
        <a:spcAft>
          <a:spcPts val="0"/>
        </a:spcAft>
        <a:buClr>
          <a:schemeClr val="accent3"/>
        </a:buClr>
        <a:buSzPts val="3000"/>
        <a:buFont typeface="Helvetica"/>
        <a:buChar char="○"/>
        <a:tabLst/>
        <a:defRPr b="0" baseline="0" cap="none" i="0" spc="0" strike="noStrike" sz="3000" u="none">
          <a:ln>
            <a:noFill/>
          </a:ln>
          <a:solidFill>
            <a:schemeClr val="accent3"/>
          </a:solidFill>
          <a:uFillTx/>
          <a:latin typeface="Roboto Light"/>
          <a:ea typeface="Roboto Light"/>
          <a:cs typeface="Roboto Light"/>
          <a:sym typeface="Roboto Light"/>
        </a:defRPr>
      </a:lvl5pPr>
      <a:lvl6pPr marL="3106057" marR="0" indent="-680357" algn="l" defTabSz="914400" rtl="0" latinLnBrk="0">
        <a:lnSpc>
          <a:spcPct val="115000"/>
        </a:lnSpc>
        <a:spcBef>
          <a:spcPts val="0"/>
        </a:spcBef>
        <a:spcAft>
          <a:spcPts val="0"/>
        </a:spcAft>
        <a:buClr>
          <a:schemeClr val="accent3"/>
        </a:buClr>
        <a:buSzPts val="3000"/>
        <a:buFont typeface="Helvetica"/>
        <a:buChar char="■"/>
        <a:tabLst/>
        <a:defRPr b="0" baseline="0" cap="none" i="0" spc="0" strike="noStrike" sz="3000" u="none">
          <a:ln>
            <a:noFill/>
          </a:ln>
          <a:solidFill>
            <a:schemeClr val="accent3"/>
          </a:solidFill>
          <a:uFillTx/>
          <a:latin typeface="Roboto Light"/>
          <a:ea typeface="Roboto Light"/>
          <a:cs typeface="Roboto Light"/>
          <a:sym typeface="Roboto Light"/>
        </a:defRPr>
      </a:lvl6pPr>
      <a:lvl7pPr marL="3563256" marR="0" indent="-680356" algn="l" defTabSz="914400" rtl="0" latinLnBrk="0">
        <a:lnSpc>
          <a:spcPct val="115000"/>
        </a:lnSpc>
        <a:spcBef>
          <a:spcPts val="0"/>
        </a:spcBef>
        <a:spcAft>
          <a:spcPts val="0"/>
        </a:spcAft>
        <a:buClr>
          <a:schemeClr val="accent3"/>
        </a:buClr>
        <a:buSzPts val="3000"/>
        <a:buFont typeface="Helvetica"/>
        <a:buChar char="●"/>
        <a:tabLst/>
        <a:defRPr b="0" baseline="0" cap="none" i="0" spc="0" strike="noStrike" sz="3000" u="none">
          <a:ln>
            <a:noFill/>
          </a:ln>
          <a:solidFill>
            <a:schemeClr val="accent3"/>
          </a:solidFill>
          <a:uFillTx/>
          <a:latin typeface="Roboto Light"/>
          <a:ea typeface="Roboto Light"/>
          <a:cs typeface="Roboto Light"/>
          <a:sym typeface="Roboto Light"/>
        </a:defRPr>
      </a:lvl7pPr>
      <a:lvl8pPr marL="4020456" marR="0" indent="-680356" algn="l" defTabSz="914400" rtl="0" latinLnBrk="0">
        <a:lnSpc>
          <a:spcPct val="115000"/>
        </a:lnSpc>
        <a:spcBef>
          <a:spcPts val="0"/>
        </a:spcBef>
        <a:spcAft>
          <a:spcPts val="0"/>
        </a:spcAft>
        <a:buClr>
          <a:schemeClr val="accent3"/>
        </a:buClr>
        <a:buSzPts val="3000"/>
        <a:buFont typeface="Helvetica"/>
        <a:buChar char="○"/>
        <a:tabLst/>
        <a:defRPr b="0" baseline="0" cap="none" i="0" spc="0" strike="noStrike" sz="3000" u="none">
          <a:ln>
            <a:noFill/>
          </a:ln>
          <a:solidFill>
            <a:schemeClr val="accent3"/>
          </a:solidFill>
          <a:uFillTx/>
          <a:latin typeface="Roboto Light"/>
          <a:ea typeface="Roboto Light"/>
          <a:cs typeface="Roboto Light"/>
          <a:sym typeface="Roboto Light"/>
        </a:defRPr>
      </a:lvl8pPr>
      <a:lvl9pPr marL="4477656" marR="0" indent="-680356" algn="l" defTabSz="914400" rtl="0" latinLnBrk="0">
        <a:lnSpc>
          <a:spcPct val="115000"/>
        </a:lnSpc>
        <a:spcBef>
          <a:spcPts val="0"/>
        </a:spcBef>
        <a:spcAft>
          <a:spcPts val="0"/>
        </a:spcAft>
        <a:buClr>
          <a:schemeClr val="accent3"/>
        </a:buClr>
        <a:buSzPts val="3000"/>
        <a:buFont typeface="Helvetica"/>
        <a:buChar char="■"/>
        <a:tabLst/>
        <a:defRPr b="0" baseline="0" cap="none" i="0" spc="0" strike="noStrike" sz="3000" u="none">
          <a:ln>
            <a:noFill/>
          </a:ln>
          <a:solidFill>
            <a:schemeClr val="accent3"/>
          </a:solidFill>
          <a:uFillTx/>
          <a:latin typeface="Roboto Light"/>
          <a:ea typeface="Roboto Light"/>
          <a:cs typeface="Roboto Light"/>
          <a:sym typeface="Roboto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Proxima Nova"/>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Proxima Nova"/>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Proxima Nova"/>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Proxima Nova"/>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Proxima Nova"/>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Proxima Nova"/>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Proxima Nova"/>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Proxima Nova"/>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Proxima Nov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g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Google Shape;55;p13"/>
          <p:cNvSpPr txBox="1"/>
          <p:nvPr>
            <p:ph type="subTitle" sz="quarter" idx="1"/>
          </p:nvPr>
        </p:nvSpPr>
        <p:spPr>
          <a:xfrm>
            <a:off x="1092550" y="2421200"/>
            <a:ext cx="6335781" cy="1243102"/>
          </a:xfrm>
          <a:prstGeom prst="rect">
            <a:avLst/>
          </a:prstGeom>
        </p:spPr>
        <p:txBody>
          <a:bodyPr/>
          <a:lstStyle>
            <a:lvl1pPr marL="0" indent="0">
              <a:defRPr sz="2600"/>
            </a:lvl1pPr>
          </a:lstStyle>
          <a:p>
            <a:pPr/>
            <a:r>
              <a:t>Wrangling containers with Rancher and  Salt custom modules</a:t>
            </a:r>
          </a:p>
        </p:txBody>
      </p:sp>
      <p:sp>
        <p:nvSpPr>
          <p:cNvPr id="112" name="Google Shape;56;p13"/>
          <p:cNvSpPr txBox="1"/>
          <p:nvPr/>
        </p:nvSpPr>
        <p:spPr>
          <a:xfrm>
            <a:off x="1092543" y="3473100"/>
            <a:ext cx="5373900" cy="6300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49808">
              <a:defRPr sz="1476">
                <a:solidFill>
                  <a:srgbClr val="FFFFFF"/>
                </a:solidFill>
                <a:latin typeface="Roboto Thin"/>
                <a:ea typeface="Roboto Thin"/>
                <a:cs typeface="Roboto Thin"/>
                <a:sym typeface="Roboto Thin"/>
              </a:defRPr>
            </a:pPr>
            <a:r>
              <a:t>Chris Reed</a:t>
            </a:r>
          </a:p>
          <a:p>
            <a:pPr defTabSz="749808">
              <a:defRPr sz="1476">
                <a:solidFill>
                  <a:srgbClr val="FFFFFF"/>
                </a:solidFill>
                <a:latin typeface="Roboto Thin"/>
                <a:ea typeface="Roboto Thin"/>
                <a:cs typeface="Roboto Thin"/>
                <a:sym typeface="Roboto Thin"/>
              </a:defRPr>
            </a:pPr>
            <a:r>
              <a:t>DevOps Engineer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Google Shape;112;p22" descr="Google Shape;112;p22"/>
          <p:cNvPicPr>
            <a:picLocks noChangeAspect="1"/>
          </p:cNvPicPr>
          <p:nvPr/>
        </p:nvPicPr>
        <p:blipFill>
          <a:blip r:embed="rId3">
            <a:extLst/>
          </a:blip>
          <a:stretch>
            <a:fillRect/>
          </a:stretch>
        </p:blipFill>
        <p:spPr>
          <a:xfrm>
            <a:off x="-594875" y="-80200"/>
            <a:ext cx="2857501" cy="1524001"/>
          </a:xfrm>
          <a:prstGeom prst="rect">
            <a:avLst/>
          </a:prstGeom>
          <a:ln w="12700">
            <a:miter lim="400000"/>
          </a:ln>
        </p:spPr>
      </p:pic>
      <p:pic>
        <p:nvPicPr>
          <p:cNvPr id="158" name="Google Shape;113;p22" descr="Google Shape;113;p22"/>
          <p:cNvPicPr>
            <a:picLocks noChangeAspect="1"/>
          </p:cNvPicPr>
          <p:nvPr/>
        </p:nvPicPr>
        <p:blipFill>
          <a:blip r:embed="rId4">
            <a:extLst/>
          </a:blip>
          <a:stretch>
            <a:fillRect/>
          </a:stretch>
        </p:blipFill>
        <p:spPr>
          <a:xfrm>
            <a:off x="373700" y="3784675"/>
            <a:ext cx="2316301" cy="1158151"/>
          </a:xfrm>
          <a:prstGeom prst="rect">
            <a:avLst/>
          </a:prstGeom>
          <a:ln w="12700">
            <a:miter lim="400000"/>
          </a:ln>
        </p:spPr>
      </p:pic>
      <p:pic>
        <p:nvPicPr>
          <p:cNvPr id="159" name="Google Shape;114;p22" descr="Google Shape;114;p22"/>
          <p:cNvPicPr>
            <a:picLocks noChangeAspect="1"/>
          </p:cNvPicPr>
          <p:nvPr/>
        </p:nvPicPr>
        <p:blipFill>
          <a:blip r:embed="rId5">
            <a:extLst/>
          </a:blip>
          <a:stretch>
            <a:fillRect/>
          </a:stretch>
        </p:blipFill>
        <p:spPr>
          <a:xfrm>
            <a:off x="1763049" y="54374"/>
            <a:ext cx="1712726" cy="1712726"/>
          </a:xfrm>
          <a:prstGeom prst="rect">
            <a:avLst/>
          </a:prstGeom>
          <a:ln w="12700">
            <a:miter lim="400000"/>
          </a:ln>
        </p:spPr>
      </p:pic>
      <p:pic>
        <p:nvPicPr>
          <p:cNvPr id="160" name="Google Shape;115;p22" descr="Google Shape;115;p22"/>
          <p:cNvPicPr>
            <a:picLocks noChangeAspect="1"/>
          </p:cNvPicPr>
          <p:nvPr/>
        </p:nvPicPr>
        <p:blipFill>
          <a:blip r:embed="rId6">
            <a:extLst/>
          </a:blip>
          <a:stretch>
            <a:fillRect/>
          </a:stretch>
        </p:blipFill>
        <p:spPr>
          <a:xfrm>
            <a:off x="6123923" y="631124"/>
            <a:ext cx="2764976" cy="2203165"/>
          </a:xfrm>
          <a:prstGeom prst="rect">
            <a:avLst/>
          </a:prstGeom>
          <a:ln w="12700">
            <a:miter lim="400000"/>
          </a:ln>
        </p:spPr>
      </p:pic>
      <p:pic>
        <p:nvPicPr>
          <p:cNvPr id="161" name="Google Shape;116;p22" descr="Google Shape;116;p22"/>
          <p:cNvPicPr>
            <a:picLocks noChangeAspect="1"/>
          </p:cNvPicPr>
          <p:nvPr/>
        </p:nvPicPr>
        <p:blipFill>
          <a:blip r:embed="rId7">
            <a:extLst/>
          </a:blip>
          <a:stretch>
            <a:fillRect/>
          </a:stretch>
        </p:blipFill>
        <p:spPr>
          <a:xfrm>
            <a:off x="2842048" y="2600999"/>
            <a:ext cx="2535229" cy="2497202"/>
          </a:xfrm>
          <a:prstGeom prst="rect">
            <a:avLst/>
          </a:prstGeom>
          <a:ln w="12700">
            <a:miter lim="400000"/>
          </a:ln>
        </p:spPr>
      </p:pic>
      <p:pic>
        <p:nvPicPr>
          <p:cNvPr id="162" name="Google Shape;117;p22" descr="Google Shape;117;p22"/>
          <p:cNvPicPr>
            <a:picLocks noChangeAspect="1"/>
          </p:cNvPicPr>
          <p:nvPr/>
        </p:nvPicPr>
        <p:blipFill>
          <a:blip r:embed="rId8">
            <a:extLst/>
          </a:blip>
          <a:stretch>
            <a:fillRect/>
          </a:stretch>
        </p:blipFill>
        <p:spPr>
          <a:xfrm>
            <a:off x="5529329" y="3265825"/>
            <a:ext cx="1526594" cy="1524001"/>
          </a:xfrm>
          <a:prstGeom prst="rect">
            <a:avLst/>
          </a:prstGeom>
          <a:ln w="12700">
            <a:miter lim="400000"/>
          </a:ln>
        </p:spPr>
      </p:pic>
      <p:pic>
        <p:nvPicPr>
          <p:cNvPr id="163" name="Google Shape;118;p22" descr="Google Shape;118;p22"/>
          <p:cNvPicPr>
            <a:picLocks noChangeAspect="1"/>
          </p:cNvPicPr>
          <p:nvPr/>
        </p:nvPicPr>
        <p:blipFill>
          <a:blip r:embed="rId9">
            <a:extLst/>
          </a:blip>
          <a:stretch>
            <a:fillRect/>
          </a:stretch>
        </p:blipFill>
        <p:spPr>
          <a:xfrm>
            <a:off x="4294225" y="54374"/>
            <a:ext cx="1806801" cy="1806801"/>
          </a:xfrm>
          <a:prstGeom prst="rect">
            <a:avLst/>
          </a:prstGeom>
          <a:ln w="12700">
            <a:miter lim="400000"/>
          </a:ln>
        </p:spPr>
      </p:pic>
      <p:pic>
        <p:nvPicPr>
          <p:cNvPr id="164" name="Google Shape;119;p22" descr="Google Shape;119;p22"/>
          <p:cNvPicPr>
            <a:picLocks noChangeAspect="1"/>
          </p:cNvPicPr>
          <p:nvPr/>
        </p:nvPicPr>
        <p:blipFill>
          <a:blip r:embed="rId10">
            <a:extLst/>
          </a:blip>
          <a:stretch>
            <a:fillRect/>
          </a:stretch>
        </p:blipFill>
        <p:spPr>
          <a:xfrm>
            <a:off x="1856113" y="2083099"/>
            <a:ext cx="1526601" cy="1526602"/>
          </a:xfrm>
          <a:prstGeom prst="rect">
            <a:avLst/>
          </a:prstGeom>
          <a:ln w="12700">
            <a:miter lim="400000"/>
          </a:ln>
        </p:spPr>
      </p:pic>
      <p:pic>
        <p:nvPicPr>
          <p:cNvPr id="165" name="Google Shape;120;p22" descr="Google Shape;120;p22"/>
          <p:cNvPicPr>
            <a:picLocks noChangeAspect="1"/>
          </p:cNvPicPr>
          <p:nvPr/>
        </p:nvPicPr>
        <p:blipFill>
          <a:blip r:embed="rId11">
            <a:extLst/>
          </a:blip>
          <a:stretch>
            <a:fillRect/>
          </a:stretch>
        </p:blipFill>
        <p:spPr>
          <a:xfrm>
            <a:off x="152400" y="2464098"/>
            <a:ext cx="1806790" cy="1189276"/>
          </a:xfrm>
          <a:prstGeom prst="rect">
            <a:avLst/>
          </a:prstGeom>
          <a:ln w="12700">
            <a:miter lim="400000"/>
          </a:ln>
        </p:spPr>
      </p:pic>
      <p:pic>
        <p:nvPicPr>
          <p:cNvPr id="166" name="Google Shape;121;p22" descr="Google Shape;121;p22"/>
          <p:cNvPicPr>
            <a:picLocks noChangeAspect="1"/>
          </p:cNvPicPr>
          <p:nvPr/>
        </p:nvPicPr>
        <p:blipFill>
          <a:blip r:embed="rId12">
            <a:extLst/>
          </a:blip>
          <a:stretch>
            <a:fillRect/>
          </a:stretch>
        </p:blipFill>
        <p:spPr>
          <a:xfrm>
            <a:off x="3118200" y="1144612"/>
            <a:ext cx="1472410" cy="1526602"/>
          </a:xfrm>
          <a:prstGeom prst="rect">
            <a:avLst/>
          </a:prstGeom>
          <a:ln w="12700">
            <a:miter lim="400000"/>
          </a:ln>
        </p:spPr>
      </p:pic>
      <p:pic>
        <p:nvPicPr>
          <p:cNvPr id="167" name="Google Shape;122;p22" descr="Google Shape;122;p22"/>
          <p:cNvPicPr>
            <a:picLocks noChangeAspect="1"/>
          </p:cNvPicPr>
          <p:nvPr/>
        </p:nvPicPr>
        <p:blipFill>
          <a:blip r:embed="rId13">
            <a:extLst/>
          </a:blip>
          <a:stretch>
            <a:fillRect/>
          </a:stretch>
        </p:blipFill>
        <p:spPr>
          <a:xfrm>
            <a:off x="45449" y="983074"/>
            <a:ext cx="2426889" cy="1617926"/>
          </a:xfrm>
          <a:prstGeom prst="rect">
            <a:avLst/>
          </a:prstGeom>
          <a:ln w="12700">
            <a:miter lim="400000"/>
          </a:ln>
        </p:spPr>
      </p:pic>
      <p:pic>
        <p:nvPicPr>
          <p:cNvPr id="168" name="Google Shape;123;p22" descr="Google Shape;123;p22"/>
          <p:cNvPicPr>
            <a:picLocks noChangeAspect="1"/>
          </p:cNvPicPr>
          <p:nvPr/>
        </p:nvPicPr>
        <p:blipFill>
          <a:blip r:embed="rId14">
            <a:extLst/>
          </a:blip>
          <a:stretch>
            <a:fillRect/>
          </a:stretch>
        </p:blipFill>
        <p:spPr>
          <a:xfrm>
            <a:off x="4360674" y="1726338"/>
            <a:ext cx="2124301" cy="134955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157"/>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159"/>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160"/>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161"/>
                                        </p:tgtEl>
                                        <p:attrNameLst>
                                          <p:attrName>style.visibility</p:attrName>
                                        </p:attrNameLst>
                                      </p:cBhvr>
                                      <p:to>
                                        <p:strVal val="hidden"/>
                                      </p:to>
                                    </p:set>
                                  </p:childTnLst>
                                </p:cTn>
                              </p:par>
                            </p:childTnLst>
                          </p:cTn>
                        </p:par>
                        <p:par>
                          <p:cTn id="16" fill="hold">
                            <p:stCondLst>
                              <p:cond delay="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162"/>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163"/>
                                        </p:tgtEl>
                                        <p:attrNameLst>
                                          <p:attrName>style.visibility</p:attrName>
                                        </p:attrNameLst>
                                      </p:cBhvr>
                                      <p:to>
                                        <p:strVal val="hidden"/>
                                      </p:to>
                                    </p:set>
                                  </p:childTnLst>
                                </p:cTn>
                              </p:par>
                            </p:childTnLst>
                          </p:cTn>
                        </p:par>
                        <p:par>
                          <p:cTn id="22" fill="hold">
                            <p:stCondLst>
                              <p:cond delay="0"/>
                            </p:stCondLst>
                            <p:childTnLst>
                              <p:par>
                                <p:cTn id="23" presetClass="exit" nodeType="afterEffect" presetSubtype="0" presetID="1" grpId="7" fill="hold">
                                  <p:stCondLst>
                                    <p:cond delay="0"/>
                                  </p:stCondLst>
                                  <p:iterate type="el" backwards="0">
                                    <p:tmAbs val="0"/>
                                  </p:iterate>
                                  <p:childTnLst>
                                    <p:set>
                                      <p:cBhvr>
                                        <p:cTn id="24" fill="hold">
                                          <p:stCondLst>
                                            <p:cond delay="0"/>
                                          </p:stCondLst>
                                        </p:cTn>
                                        <p:tgtEl>
                                          <p:spTgt spid="164"/>
                                        </p:tgtEl>
                                        <p:attrNameLst>
                                          <p:attrName>style.visibility</p:attrName>
                                        </p:attrNameLst>
                                      </p:cBhvr>
                                      <p:to>
                                        <p:strVal val="hidden"/>
                                      </p:to>
                                    </p:set>
                                  </p:childTnLst>
                                </p:cTn>
                              </p:par>
                            </p:childTnLst>
                          </p:cTn>
                        </p:par>
                        <p:par>
                          <p:cTn id="25" fill="hold">
                            <p:stCondLst>
                              <p:cond delay="0"/>
                            </p:stCondLst>
                            <p:childTnLst>
                              <p:par>
                                <p:cTn id="26" presetClass="exit" nodeType="afterEffect" presetSubtype="0" presetID="1" grpId="8" fill="hold">
                                  <p:stCondLst>
                                    <p:cond delay="0"/>
                                  </p:stCondLst>
                                  <p:iterate type="el" backwards="0">
                                    <p:tmAbs val="0"/>
                                  </p:iterate>
                                  <p:childTnLst>
                                    <p:set>
                                      <p:cBhvr>
                                        <p:cTn id="27" fill="hold">
                                          <p:stCondLst>
                                            <p:cond delay="0"/>
                                          </p:stCondLst>
                                        </p:cTn>
                                        <p:tgtEl>
                                          <p:spTgt spid="165"/>
                                        </p:tgtEl>
                                        <p:attrNameLst>
                                          <p:attrName>style.visibility</p:attrName>
                                        </p:attrNameLst>
                                      </p:cBhvr>
                                      <p:to>
                                        <p:strVal val="hidden"/>
                                      </p:to>
                                    </p:set>
                                  </p:childTnLst>
                                </p:cTn>
                              </p:par>
                            </p:childTnLst>
                          </p:cTn>
                        </p:par>
                        <p:par>
                          <p:cTn id="28" fill="hold">
                            <p:stCondLst>
                              <p:cond delay="0"/>
                            </p:stCondLst>
                            <p:childTnLst>
                              <p:par>
                                <p:cTn id="29" presetClass="exit" nodeType="afterEffect" presetSubtype="0" presetID="1" grpId="9" fill="hold">
                                  <p:stCondLst>
                                    <p:cond delay="0"/>
                                  </p:stCondLst>
                                  <p:iterate type="el" backwards="0">
                                    <p:tmAbs val="0"/>
                                  </p:iterate>
                                  <p:childTnLst>
                                    <p:set>
                                      <p:cBhvr>
                                        <p:cTn id="30" fill="hold">
                                          <p:stCondLst>
                                            <p:cond delay="0"/>
                                          </p:stCondLst>
                                        </p:cTn>
                                        <p:tgtEl>
                                          <p:spTgt spid="166"/>
                                        </p:tgtEl>
                                        <p:attrNameLst>
                                          <p:attrName>style.visibility</p:attrName>
                                        </p:attrNameLst>
                                      </p:cBhvr>
                                      <p:to>
                                        <p:strVal val="hidden"/>
                                      </p:to>
                                    </p:set>
                                  </p:childTnLst>
                                </p:cTn>
                              </p:par>
                            </p:childTnLst>
                          </p:cTn>
                        </p:par>
                        <p:par>
                          <p:cTn id="31" fill="hold">
                            <p:stCondLst>
                              <p:cond delay="0"/>
                            </p:stCondLst>
                            <p:childTnLst>
                              <p:par>
                                <p:cTn id="32" presetClass="exit" nodeType="afterEffect" presetSubtype="0" presetID="1" grpId="10" fill="hold">
                                  <p:stCondLst>
                                    <p:cond delay="0"/>
                                  </p:stCondLst>
                                  <p:iterate type="el" backwards="0">
                                    <p:tmAbs val="0"/>
                                  </p:iterate>
                                  <p:childTnLst>
                                    <p:set>
                                      <p:cBhvr>
                                        <p:cTn id="33" fill="hold">
                                          <p:stCondLst>
                                            <p:cond delay="0"/>
                                          </p:stCondLst>
                                        </p:cTn>
                                        <p:tgtEl>
                                          <p:spTgt spid="167"/>
                                        </p:tgtEl>
                                        <p:attrNameLst>
                                          <p:attrName>style.visibility</p:attrName>
                                        </p:attrNameLst>
                                      </p:cBhvr>
                                      <p:to>
                                        <p:strVal val="hidden"/>
                                      </p:to>
                                    </p:set>
                                  </p:childTnLst>
                                </p:cTn>
                              </p:par>
                            </p:childTnLst>
                          </p:cTn>
                        </p:par>
                        <p:par>
                          <p:cTn id="34" fill="hold">
                            <p:stCondLst>
                              <p:cond delay="0"/>
                            </p:stCondLst>
                            <p:childTnLst>
                              <p:par>
                                <p:cTn id="35" presetClass="exit" nodeType="afterEffect" presetSubtype="0" presetID="1" grpId="11" fill="hold">
                                  <p:stCondLst>
                                    <p:cond delay="0"/>
                                  </p:stCondLst>
                                  <p:iterate type="el" backwards="0">
                                    <p:tmAbs val="0"/>
                                  </p:iterate>
                                  <p:childTnLst>
                                    <p:set>
                                      <p:cBhvr>
                                        <p:cTn id="36" fill="hold">
                                          <p:stCondLst>
                                            <p:cond delay="0"/>
                                          </p:stCondLst>
                                        </p:cTn>
                                        <p:tgtEl>
                                          <p:spTgt spid="1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7"/>
      <p:bldP build="whole" bldLvl="1" animBg="1" rev="0" advAuto="0" spid="165" grpId="8"/>
      <p:bldP build="whole" bldLvl="1" animBg="1" rev="0" advAuto="0" spid="166" grpId="9"/>
      <p:bldP build="whole" bldLvl="1" animBg="1" rev="0" advAuto="0" spid="160" grpId="3"/>
      <p:bldP build="whole" bldLvl="1" animBg="1" rev="0" advAuto="0" spid="167" grpId="10"/>
      <p:bldP build="whole" bldLvl="1" animBg="1" rev="0" advAuto="0" spid="159" grpId="2"/>
      <p:bldP build="whole" bldLvl="1" animBg="1" rev="0" advAuto="0" spid="161" grpId="4"/>
      <p:bldP build="whole" bldLvl="1" animBg="1" rev="0" advAuto="0" spid="162" grpId="5"/>
      <p:bldP build="whole" bldLvl="1" animBg="1" rev="0" advAuto="0" spid="168" grpId="11"/>
      <p:bldP build="whole" bldLvl="1" animBg="1" rev="0" advAuto="0" spid="163" grpId="6"/>
      <p:bldP build="whole" bldLvl="1" animBg="1" rev="0" advAuto="0" spid="157"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 little bit about Rancher"/>
          <p:cNvSpPr txBox="1"/>
          <p:nvPr>
            <p:ph type="title"/>
          </p:nvPr>
        </p:nvSpPr>
        <p:spPr>
          <a:prstGeom prst="rect">
            <a:avLst/>
          </a:prstGeom>
        </p:spPr>
        <p:txBody>
          <a:bodyPr/>
          <a:lstStyle>
            <a:lvl1pPr defTabSz="822959">
              <a:defRPr sz="2520"/>
            </a:lvl1pPr>
          </a:lstStyle>
          <a:p>
            <a:pPr/>
            <a:r>
              <a:t>A little bit about Rancher</a:t>
            </a:r>
          </a:p>
        </p:txBody>
      </p:sp>
      <p:sp>
        <p:nvSpPr>
          <p:cNvPr id="173" name="DLVR uses Rancher 1.6…"/>
          <p:cNvSpPr txBox="1"/>
          <p:nvPr>
            <p:ph type="body" idx="1"/>
          </p:nvPr>
        </p:nvSpPr>
        <p:spPr>
          <a:xfrm>
            <a:off x="278551" y="1091703"/>
            <a:ext cx="5743789" cy="3416401"/>
          </a:xfrm>
          <a:prstGeom prst="rect">
            <a:avLst/>
          </a:prstGeom>
        </p:spPr>
        <p:txBody>
          <a:bodyPr/>
          <a:lstStyle/>
          <a:p>
            <a:pPr marL="457200" indent="-342900">
              <a:buSzPts val="2200"/>
              <a:defRPr sz="2200"/>
            </a:pPr>
            <a:r>
              <a:t>DLVR uses Rancher 1.6</a:t>
            </a:r>
          </a:p>
          <a:p>
            <a:pPr marL="457200" indent="-342900">
              <a:buSzPts val="2200"/>
              <a:defRPr sz="2200"/>
            </a:pPr>
            <a:r>
              <a:t>Similar to Docker Swarm</a:t>
            </a:r>
          </a:p>
          <a:p>
            <a:pPr marL="457200" indent="-342900">
              <a:buSzPts val="2200"/>
              <a:defRPr sz="2200"/>
            </a:pPr>
            <a:r>
              <a:t>Our applications are organized by “Stacks”</a:t>
            </a:r>
          </a:p>
          <a:p>
            <a:pPr marL="457200" indent="-342900">
              <a:buSzPts val="2200"/>
              <a:defRPr sz="2200"/>
            </a:pPr>
            <a:r>
              <a:t>Each micro-service/container is a “Service”</a:t>
            </a:r>
          </a:p>
          <a:p>
            <a:pPr marL="457200" indent="-342900">
              <a:buSzPts val="2200"/>
              <a:defRPr sz="2200"/>
            </a:pPr>
            <a:r>
              <a:t>Separate hosts by “Environment”</a:t>
            </a:r>
          </a:p>
          <a:p>
            <a:pPr marL="457200" indent="-342900">
              <a:buSzPts val="2200"/>
              <a:defRPr sz="2200"/>
            </a:pPr>
            <a:r>
              <a:t>Testing Rancher 2.0 (kubernetes) </a:t>
            </a:r>
          </a:p>
        </p:txBody>
      </p:sp>
      <p:pic>
        <p:nvPicPr>
          <p:cNvPr id="174" name="Screen Shot 2018-08-06 at 3.25.14 PM.png" descr="Screen Shot 2018-08-06 at 3.25.14 PM.png"/>
          <p:cNvPicPr>
            <a:picLocks noChangeAspect="1"/>
          </p:cNvPicPr>
          <p:nvPr/>
        </p:nvPicPr>
        <p:blipFill>
          <a:blip r:embed="rId3">
            <a:extLst/>
          </a:blip>
          <a:stretch>
            <a:fillRect/>
          </a:stretch>
        </p:blipFill>
        <p:spPr>
          <a:xfrm>
            <a:off x="5153829" y="1272572"/>
            <a:ext cx="3821111" cy="259835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Google Shape;128;p23"/>
          <p:cNvSpPr txBox="1"/>
          <p:nvPr>
            <p:ph type="title"/>
          </p:nvPr>
        </p:nvSpPr>
        <p:spPr>
          <a:xfrm>
            <a:off x="311699" y="445025"/>
            <a:ext cx="8520602" cy="572701"/>
          </a:xfrm>
          <a:prstGeom prst="rect">
            <a:avLst/>
          </a:prstGeom>
        </p:spPr>
        <p:txBody>
          <a:bodyPr/>
          <a:lstStyle>
            <a:lvl1pPr defTabSz="822959">
              <a:defRPr sz="2520"/>
            </a:lvl1pPr>
          </a:lstStyle>
          <a:p>
            <a:pPr/>
            <a:r>
              <a:t>Ok, so Rancher. Now what?</a:t>
            </a:r>
          </a:p>
        </p:txBody>
      </p:sp>
      <p:sp>
        <p:nvSpPr>
          <p:cNvPr id="179" name="Google Shape;129;p23"/>
          <p:cNvSpPr txBox="1"/>
          <p:nvPr>
            <p:ph type="body" sz="half" idx="1"/>
          </p:nvPr>
        </p:nvSpPr>
        <p:spPr>
          <a:xfrm>
            <a:off x="311699" y="1152475"/>
            <a:ext cx="3999902" cy="3416400"/>
          </a:xfrm>
          <a:prstGeom prst="rect">
            <a:avLst/>
          </a:prstGeom>
        </p:spPr>
        <p:txBody>
          <a:bodyPr/>
          <a:lstStyle/>
          <a:p>
            <a:pPr marL="0" indent="0">
              <a:buSzTx/>
              <a:buNone/>
              <a:defRPr sz="1800"/>
            </a:pPr>
            <a:r>
              <a:t>Rancher</a:t>
            </a:r>
          </a:p>
          <a:p>
            <a:pPr indent="-342900">
              <a:spcBef>
                <a:spcPts val="1600"/>
              </a:spcBef>
              <a:buSzPts val="1800"/>
              <a:defRPr sz="1800"/>
            </a:pPr>
            <a:r>
              <a:t>Nice GUI</a:t>
            </a:r>
          </a:p>
          <a:p>
            <a:pPr indent="-342900">
              <a:buSzPts val="1800"/>
              <a:defRPr sz="1800"/>
            </a:pPr>
            <a:r>
              <a:t>One-click deployments and upgrades</a:t>
            </a:r>
          </a:p>
          <a:p>
            <a:pPr indent="-342900">
              <a:buSzPts val="1800"/>
              <a:defRPr sz="1800"/>
            </a:pPr>
            <a:r>
              <a:t>CLI easily automated</a:t>
            </a:r>
          </a:p>
          <a:p>
            <a:pPr indent="-342900">
              <a:buSzPts val="1800"/>
              <a:defRPr sz="1800"/>
            </a:pPr>
            <a:r>
              <a:t>Have to duplicate a lot of data</a:t>
            </a:r>
          </a:p>
          <a:p>
            <a:pPr indent="-342900">
              <a:buSzPts val="1800"/>
              <a:defRPr sz="1800"/>
            </a:pPr>
            <a:r>
              <a:t>No easy SSH access to hosts</a:t>
            </a:r>
          </a:p>
          <a:p>
            <a:pPr indent="-342900">
              <a:buSzPts val="1800"/>
              <a:defRPr sz="1800"/>
            </a:pPr>
            <a:r>
              <a:t>Separated workflows</a:t>
            </a:r>
          </a:p>
        </p:txBody>
      </p:sp>
      <p:sp>
        <p:nvSpPr>
          <p:cNvPr id="180" name="Google Shape;130;p23"/>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0">
              <a:buSzTx/>
              <a:buNone/>
              <a:defRPr sz="1800"/>
            </a:pPr>
            <a:r>
              <a:t>Salt</a:t>
            </a:r>
          </a:p>
          <a:p>
            <a:pPr marL="457200" indent="-342900">
              <a:spcBef>
                <a:spcPts val="1600"/>
              </a:spcBef>
              <a:buSzPts val="1800"/>
              <a:defRPr sz="1800"/>
            </a:pPr>
            <a:r>
              <a:t>Docker modules already there</a:t>
            </a:r>
          </a:p>
          <a:p>
            <a:pPr marL="457200" indent="-342900">
              <a:buSzPts val="1800"/>
              <a:defRPr sz="1800"/>
            </a:pPr>
            <a:r>
              <a:t>All of our data already there</a:t>
            </a:r>
          </a:p>
          <a:p>
            <a:pPr marL="457200" indent="-342900">
              <a:buSzPts val="1800"/>
              <a:defRPr sz="1800"/>
            </a:pPr>
            <a:r>
              <a:t>We already use it every day</a:t>
            </a:r>
          </a:p>
          <a:p>
            <a:pPr marL="457200" indent="-342900">
              <a:buSzPts val="1800"/>
              <a:defRPr sz="1800"/>
            </a:pPr>
            <a:r>
              <a:t>Spin up cloud hosts and have control</a:t>
            </a:r>
          </a:p>
          <a:p>
            <a:pPr marL="457200" indent="-342900">
              <a:buSzPts val="1800"/>
              <a:defRPr sz="1800"/>
            </a:pPr>
            <a:r>
              <a:t>No pane of glass for all our containers</a:t>
            </a:r>
          </a:p>
          <a:p>
            <a:pPr marL="457200" indent="-342900">
              <a:buSzPts val="1800"/>
              <a:defRPr sz="1800"/>
            </a:pPr>
            <a:r>
              <a:t>We really liked Rancher</a:t>
            </a:r>
          </a:p>
        </p:txBody>
      </p:sp>
      <p:grpSp>
        <p:nvGrpSpPr>
          <p:cNvPr id="183" name="Google Shape;131;p23"/>
          <p:cNvGrpSpPr/>
          <p:nvPr/>
        </p:nvGrpSpPr>
        <p:grpSpPr>
          <a:xfrm>
            <a:off x="3427500" y="2346150"/>
            <a:ext cx="1404901" cy="451200"/>
            <a:chOff x="0" y="0"/>
            <a:chExt cx="1404900" cy="451199"/>
          </a:xfrm>
        </p:grpSpPr>
        <p:sp>
          <p:nvSpPr>
            <p:cNvPr id="181" name="Double Arrow"/>
            <p:cNvSpPr/>
            <p:nvPr/>
          </p:nvSpPr>
          <p:spPr>
            <a:xfrm>
              <a:off x="0" y="0"/>
              <a:ext cx="1404901" cy="451200"/>
            </a:xfrm>
            <a:prstGeom prst="leftRightArrow">
              <a:avLst>
                <a:gd name="adj1" fmla="val 50000"/>
                <a:gd name="adj2" fmla="val 50000"/>
              </a:avLst>
            </a:prstGeom>
            <a:solidFill>
              <a:srgbClr val="63D297"/>
            </a:solidFill>
            <a:ln w="9525" cap="flat">
              <a:solidFill>
                <a:srgbClr val="4BA173"/>
              </a:solidFill>
              <a:prstDash val="solid"/>
              <a:round/>
            </a:ln>
            <a:effectLst/>
          </p:spPr>
          <p:txBody>
            <a:bodyPr wrap="square" lIns="0" tIns="0" rIns="0" bIns="0" numCol="1" anchor="ctr">
              <a:noAutofit/>
            </a:bodyPr>
            <a:lstStyle/>
            <a:p>
              <a:pPr algn="ctr">
                <a:defRPr>
                  <a:solidFill>
                    <a:srgbClr val="000000"/>
                  </a:solidFill>
                </a:defRPr>
              </a:pPr>
            </a:p>
          </p:txBody>
        </p:sp>
        <p:sp>
          <p:nvSpPr>
            <p:cNvPr id="182" name="MODULE"/>
            <p:cNvSpPr txBox="1"/>
            <p:nvPr/>
          </p:nvSpPr>
          <p:spPr>
            <a:xfrm>
              <a:off x="112799" y="35482"/>
              <a:ext cx="1179302" cy="3802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a:solidFill>
                    <a:srgbClr val="000000"/>
                  </a:solidFill>
                </a:defRPr>
              </a:lvl1pPr>
            </a:lstStyle>
            <a:p>
              <a:pPr/>
              <a:r>
                <a:t>MODULE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83"/>
                                        </p:tgtEl>
                                        <p:attrNameLst>
                                          <p:attrName>style.visibility</p:attrName>
                                        </p:attrNameLst>
                                      </p:cBhvr>
                                      <p:to>
                                        <p:strVal val="visible"/>
                                      </p:to>
                                    </p:set>
                                    <p:animEffect filter="dissolve" transition="in">
                                      <p:cBhvr>
                                        <p:cTn id="7"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A little bit about Salt Modules"/>
          <p:cNvSpPr txBox="1"/>
          <p:nvPr>
            <p:ph type="title"/>
          </p:nvPr>
        </p:nvSpPr>
        <p:spPr>
          <a:prstGeom prst="rect">
            <a:avLst/>
          </a:prstGeom>
        </p:spPr>
        <p:txBody>
          <a:bodyPr/>
          <a:lstStyle>
            <a:lvl1pPr defTabSz="822959">
              <a:defRPr sz="2520"/>
            </a:lvl1pPr>
          </a:lstStyle>
          <a:p>
            <a:pPr/>
            <a:r>
              <a:t>A little bit about Salt Modules</a:t>
            </a:r>
          </a:p>
        </p:txBody>
      </p:sp>
      <p:sp>
        <p:nvSpPr>
          <p:cNvPr id="188" name="SaltStacks docs are pretty accurate “Modules are Easy to Write!”…"/>
          <p:cNvSpPr txBox="1"/>
          <p:nvPr>
            <p:ph type="body" idx="1"/>
          </p:nvPr>
        </p:nvSpPr>
        <p:spPr>
          <a:prstGeom prst="rect">
            <a:avLst/>
          </a:prstGeom>
        </p:spPr>
        <p:txBody>
          <a:bodyPr/>
          <a:lstStyle/>
          <a:p>
            <a:pPr marL="457199" indent="-342899">
              <a:buSzPts val="2100"/>
              <a:defRPr sz="2100"/>
            </a:pPr>
            <a:r>
              <a:t>SaltStacks docs are pretty accurate “Modules are Easy to Write!”</a:t>
            </a:r>
            <a:endParaRPr>
              <a:latin typeface="Courier"/>
              <a:ea typeface="Courier"/>
              <a:cs typeface="Courier"/>
              <a:sym typeface="Courier"/>
            </a:endParaRPr>
          </a:p>
          <a:p>
            <a:pPr marL="457199" indent="-342899">
              <a:buSzPts val="2100"/>
              <a:defRPr sz="2100"/>
            </a:pPr>
            <a:r>
              <a:rPr>
                <a:latin typeface="+mn-lt"/>
                <a:ea typeface="+mn-ea"/>
                <a:cs typeface="+mn-cs"/>
                <a:sym typeface="Helvetica"/>
              </a:rPr>
              <a:t>Leverage other python modules that aren’t included in salt</a:t>
            </a:r>
            <a:endParaRPr>
              <a:latin typeface="Courier"/>
              <a:ea typeface="Courier"/>
              <a:cs typeface="Courier"/>
              <a:sym typeface="Courier"/>
            </a:endParaRPr>
          </a:p>
          <a:p>
            <a:pPr marL="457199" indent="-342899">
              <a:buSzPts val="2100"/>
              <a:defRPr sz="2100">
                <a:latin typeface="+mn-lt"/>
                <a:ea typeface="+mn-ea"/>
                <a:cs typeface="+mn-cs"/>
                <a:sym typeface="Helvetica"/>
              </a:defRPr>
            </a:pPr>
            <a:r>
              <a:t>Cross call other salt modules (super helpful!)</a:t>
            </a:r>
          </a:p>
          <a:p>
            <a:pPr lvl="1" marL="939800" indent="-342900">
              <a:buSzPts val="2100"/>
              <a:buChar char="●"/>
              <a:defRPr sz="2100">
                <a:latin typeface="+mn-lt"/>
                <a:ea typeface="+mn-ea"/>
                <a:cs typeface="+mn-cs"/>
                <a:sym typeface="Helvetica"/>
              </a:defRPr>
            </a:pPr>
            <a:r>
              <a:t>cmd.run</a:t>
            </a:r>
          </a:p>
          <a:p>
            <a:pPr lvl="1" marL="939800" indent="-342900">
              <a:buSzPts val="2100"/>
              <a:buChar char="●"/>
              <a:defRPr sz="2100">
                <a:latin typeface="+mn-lt"/>
                <a:ea typeface="+mn-ea"/>
                <a:cs typeface="+mn-cs"/>
                <a:sym typeface="Helvetica"/>
              </a:defRPr>
            </a:pPr>
            <a:r>
              <a:t>state.apply</a:t>
            </a:r>
          </a:p>
          <a:p>
            <a:pPr marL="457199" indent="-342899">
              <a:buSzPts val="2100"/>
              <a:defRPr sz="2100">
                <a:latin typeface="+mn-lt"/>
                <a:ea typeface="+mn-ea"/>
                <a:cs typeface="+mn-cs"/>
                <a:sym typeface="Helvetica"/>
              </a:defRPr>
            </a:pPr>
            <a:r>
              <a:t>Use your existing grains and pillar values</a:t>
            </a:r>
          </a:p>
          <a:p>
            <a:pPr marL="457199" indent="-342899">
              <a:buSzPts val="2100"/>
              <a:defRPr sz="2100">
                <a:latin typeface="+mn-lt"/>
                <a:ea typeface="+mn-ea"/>
                <a:cs typeface="+mn-cs"/>
                <a:sym typeface="Helvetica"/>
              </a:defRPr>
            </a:pPr>
            <a:r>
              <a:t>Specify different outputs for readability (we’re working on this now)</a:t>
            </a:r>
            <a:endParaRPr>
              <a:latin typeface="Courier"/>
              <a:ea typeface="Courier"/>
              <a:cs typeface="Courier"/>
              <a:sym typeface="Courier"/>
            </a:endParaRPr>
          </a:p>
          <a:p>
            <a:pPr marL="457199" indent="-342899">
              <a:buSzPts val="2100"/>
              <a:defRPr sz="2100">
                <a:latin typeface="+mn-lt"/>
                <a:ea typeface="+mn-ea"/>
                <a:cs typeface="+mn-cs"/>
                <a:sym typeface="Helvetica"/>
              </a:defRPr>
            </a:pPr>
            <a:r>
              <a:t>https://docs.saltstack.com/en/latest/ref/modules/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What it solved"/>
          <p:cNvSpPr txBox="1"/>
          <p:nvPr>
            <p:ph type="title"/>
          </p:nvPr>
        </p:nvSpPr>
        <p:spPr>
          <a:prstGeom prst="rect">
            <a:avLst/>
          </a:prstGeom>
        </p:spPr>
        <p:txBody>
          <a:bodyPr/>
          <a:lstStyle/>
          <a:p>
            <a:pPr lvl="2" defTabSz="822959">
              <a:defRPr sz="2520"/>
            </a:pPr>
            <a:r>
              <a:t>What it solved</a:t>
            </a:r>
          </a:p>
        </p:txBody>
      </p:sp>
      <p:sp>
        <p:nvSpPr>
          <p:cNvPr id="193" name="Cloud hosts can be salt managed with our SSH keys…"/>
          <p:cNvSpPr txBox="1"/>
          <p:nvPr>
            <p:ph type="body" idx="1"/>
          </p:nvPr>
        </p:nvSpPr>
        <p:spPr>
          <a:prstGeom prst="rect">
            <a:avLst/>
          </a:prstGeom>
        </p:spPr>
        <p:txBody>
          <a:bodyPr/>
          <a:lstStyle/>
          <a:p>
            <a:pPr marL="457200" indent="-342900">
              <a:buSzPts val="2200"/>
              <a:defRPr sz="2200"/>
            </a:pPr>
            <a:r>
              <a:t>Cloud hosts can be salt managed with our SSH keys</a:t>
            </a:r>
          </a:p>
          <a:p>
            <a:pPr lvl="1" marL="939800" indent="-342900">
              <a:buSzPts val="2200"/>
              <a:buChar char="●"/>
              <a:defRPr sz="2200"/>
            </a:pPr>
            <a:r>
              <a:t>Check out salt-cloud!</a:t>
            </a:r>
          </a:p>
          <a:p>
            <a:pPr marL="457200" indent="-342900">
              <a:buSzPts val="2200"/>
              <a:defRPr sz="2200"/>
            </a:pPr>
            <a:r>
              <a:t>Environment variables controlled with Pillar and Jinja Variables</a:t>
            </a:r>
          </a:p>
          <a:p>
            <a:pPr marL="457200" indent="-342900">
              <a:buSzPts val="2200"/>
              <a:defRPr sz="2200"/>
            </a:pPr>
            <a:r>
              <a:t>No need to duplicate data</a:t>
            </a:r>
          </a:p>
          <a:p>
            <a:pPr marL="457200" indent="-342900">
              <a:buSzPts val="2200"/>
              <a:defRPr sz="2200"/>
            </a:pPr>
            <a:r>
              <a:t>Workflow and command-line already familiar to using salt</a:t>
            </a:r>
          </a:p>
          <a:p>
            <a:pPr marL="457200" indent="-342900">
              <a:buSzPts val="2200"/>
              <a:defRPr sz="2200"/>
            </a:pPr>
            <a:r>
              <a:t>Retain the nice pane of glass that Rancher gives us</a:t>
            </a:r>
          </a:p>
          <a:p>
            <a:pPr marL="457200" indent="-342900">
              <a:buSzPts val="2200"/>
              <a:defRPr sz="2200"/>
            </a:pPr>
            <a:r>
              <a:t>One-click (GUI) options still there if we need them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Google Shape;136;p24"/>
          <p:cNvSpPr txBox="1"/>
          <p:nvPr>
            <p:ph type="title"/>
          </p:nvPr>
        </p:nvSpPr>
        <p:spPr>
          <a:xfrm>
            <a:off x="311712" y="352149"/>
            <a:ext cx="8520602" cy="917402"/>
          </a:xfrm>
          <a:prstGeom prst="rect">
            <a:avLst/>
          </a:prstGeom>
        </p:spPr>
        <p:txBody>
          <a:bodyPr/>
          <a:lstStyle>
            <a:lvl1pPr>
              <a:defRPr>
                <a:latin typeface="+mn-lt"/>
                <a:ea typeface="+mn-ea"/>
                <a:cs typeface="+mn-cs"/>
                <a:sym typeface="Helvetica"/>
              </a:defRPr>
            </a:lvl1pPr>
          </a:lstStyle>
          <a:p>
            <a:pPr/>
            <a:r>
              <a:t>https://github.com/dlvr/rancher-salt</a:t>
            </a:r>
          </a:p>
        </p:txBody>
      </p:sp>
      <p:sp>
        <p:nvSpPr>
          <p:cNvPr id="198" name="Google Shape;138;p24"/>
          <p:cNvSpPr/>
          <p:nvPr/>
        </p:nvSpPr>
        <p:spPr>
          <a:xfrm>
            <a:off x="7949" y="1362474"/>
            <a:ext cx="9128102" cy="1"/>
          </a:xfrm>
          <a:prstGeom prst="line">
            <a:avLst/>
          </a:prstGeom>
          <a:ln>
            <a:solidFill>
              <a:srgbClr val="3BCFAF"/>
            </a:solidFill>
          </a:ln>
        </p:spPr>
        <p:txBody>
          <a:bodyPr lIns="0" tIns="0" rIns="0" bIns="0"/>
          <a:lstStyle/>
          <a:p>
            <a:pPr/>
          </a:p>
        </p:txBody>
      </p:sp>
      <p:pic>
        <p:nvPicPr>
          <p:cNvPr id="199" name="Screen Shot 2018-08-06 at 3.34.18 PM.png" descr="Screen Shot 2018-08-06 at 3.34.18 PM.png"/>
          <p:cNvPicPr>
            <a:picLocks noChangeAspect="1"/>
          </p:cNvPicPr>
          <p:nvPr/>
        </p:nvPicPr>
        <p:blipFill>
          <a:blip r:embed="rId3">
            <a:extLst/>
          </a:blip>
          <a:stretch>
            <a:fillRect/>
          </a:stretch>
        </p:blipFill>
        <p:spPr>
          <a:xfrm>
            <a:off x="315010" y="1455399"/>
            <a:ext cx="4263645" cy="3314016"/>
          </a:xfrm>
          <a:prstGeom prst="rect">
            <a:avLst/>
          </a:prstGeom>
          <a:ln w="12700">
            <a:miter lim="400000"/>
          </a:ln>
        </p:spPr>
      </p:pic>
      <p:pic>
        <p:nvPicPr>
          <p:cNvPr id="200" name="Screen Shot 2018-08-06 at 3.34.57 PM.png" descr="Screen Shot 2018-08-06 at 3.34.57 PM.png"/>
          <p:cNvPicPr>
            <a:picLocks noChangeAspect="1"/>
          </p:cNvPicPr>
          <p:nvPr/>
        </p:nvPicPr>
        <p:blipFill>
          <a:blip r:embed="rId4">
            <a:extLst/>
          </a:blip>
          <a:stretch>
            <a:fillRect/>
          </a:stretch>
        </p:blipFill>
        <p:spPr>
          <a:xfrm>
            <a:off x="4415652" y="1431765"/>
            <a:ext cx="4142289" cy="317764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Google Shape;145;p25"/>
          <p:cNvSpPr txBox="1"/>
          <p:nvPr>
            <p:ph type="title"/>
          </p:nvPr>
        </p:nvSpPr>
        <p:spPr>
          <a:xfrm>
            <a:off x="472424" y="53475"/>
            <a:ext cx="4868402" cy="5143501"/>
          </a:xfrm>
          <a:prstGeom prst="rect">
            <a:avLst/>
          </a:prstGeom>
        </p:spPr>
        <p:txBody>
          <a:bodyPr/>
          <a:lstStyle>
            <a:lvl1pPr>
              <a:defRPr>
                <a:latin typeface="Roboto"/>
                <a:ea typeface="Roboto"/>
                <a:cs typeface="Roboto"/>
                <a:sym typeface="Roboto"/>
              </a:defRPr>
            </a:lvl1pPr>
          </a:lstStyle>
          <a:p>
            <a:pPr/>
            <a:r>
              <a:t>Demo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Google Shape;150;p26" descr="Google Shape;150;p26"/>
          <p:cNvPicPr>
            <a:picLocks noChangeAspect="1"/>
          </p:cNvPicPr>
          <p:nvPr/>
        </p:nvPicPr>
        <p:blipFill>
          <a:blip r:embed="rId3">
            <a:extLst/>
          </a:blip>
          <a:stretch>
            <a:fillRect/>
          </a:stretch>
        </p:blipFill>
        <p:spPr>
          <a:xfrm>
            <a:off x="1046724" y="79350"/>
            <a:ext cx="7050552" cy="498479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Google Shape;155;p27" descr="Google Shape;155;p27"/>
          <p:cNvPicPr>
            <a:picLocks noChangeAspect="1"/>
          </p:cNvPicPr>
          <p:nvPr/>
        </p:nvPicPr>
        <p:blipFill>
          <a:blip r:embed="rId3">
            <a:extLst/>
          </a:blip>
          <a:stretch>
            <a:fillRect/>
          </a:stretch>
        </p:blipFill>
        <p:spPr>
          <a:xfrm>
            <a:off x="600075" y="700087"/>
            <a:ext cx="7943850" cy="374332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Google Shape;160;p28" descr="Google Shape;160;p28"/>
          <p:cNvPicPr>
            <a:picLocks noChangeAspect="1"/>
          </p:cNvPicPr>
          <p:nvPr/>
        </p:nvPicPr>
        <p:blipFill>
          <a:blip r:embed="rId3">
            <a:extLst/>
          </a:blip>
          <a:stretch>
            <a:fillRect/>
          </a:stretch>
        </p:blipFill>
        <p:spPr>
          <a:xfrm>
            <a:off x="271463" y="900112"/>
            <a:ext cx="8601076" cy="3343276"/>
          </a:xfrm>
          <a:prstGeom prst="rect">
            <a:avLst/>
          </a:prstGeom>
          <a:ln w="12700">
            <a:miter lim="400000"/>
          </a:ln>
        </p:spPr>
      </p:pic>
      <p:sp>
        <p:nvSpPr>
          <p:cNvPr id="217" name="Google Shape;161;p28"/>
          <p:cNvSpPr/>
          <p:nvPr/>
        </p:nvSpPr>
        <p:spPr>
          <a:xfrm>
            <a:off x="2833649" y="1839274"/>
            <a:ext cx="1286101" cy="284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596" y="2700"/>
                </a:moveTo>
                <a:lnTo>
                  <a:pt x="596" y="18900"/>
                </a:lnTo>
                <a:lnTo>
                  <a:pt x="21004" y="18900"/>
                </a:lnTo>
                <a:lnTo>
                  <a:pt x="21004" y="2700"/>
                </a:lnTo>
                <a:close/>
              </a:path>
            </a:pathLst>
          </a:custGeom>
          <a:solidFill>
            <a:srgbClr val="63D297"/>
          </a:solidFill>
          <a:ln>
            <a:solidFill>
              <a:srgbClr val="4BA173"/>
            </a:solidFill>
          </a:ln>
        </p:spPr>
        <p:txBody>
          <a:bodyPr lIns="0" tIns="0" rIns="0" bIns="0" anchor="ctr"/>
          <a:lstStyle/>
          <a:p>
            <a:pPr>
              <a:defRPr>
                <a:solidFill>
                  <a:srgbClr val="000000"/>
                </a:solidFill>
              </a:defRPr>
            </a:pPr>
          </a:p>
        </p:txBody>
      </p:sp>
      <p:sp>
        <p:nvSpPr>
          <p:cNvPr id="218" name="Google Shape;162;p28"/>
          <p:cNvSpPr/>
          <p:nvPr/>
        </p:nvSpPr>
        <p:spPr>
          <a:xfrm>
            <a:off x="5453374" y="2791674"/>
            <a:ext cx="1843801" cy="284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16" y="2700"/>
                </a:moveTo>
                <a:lnTo>
                  <a:pt x="416" y="18900"/>
                </a:lnTo>
                <a:lnTo>
                  <a:pt x="21184" y="18900"/>
                </a:lnTo>
                <a:lnTo>
                  <a:pt x="21184" y="2700"/>
                </a:lnTo>
                <a:close/>
              </a:path>
            </a:pathLst>
          </a:custGeom>
          <a:solidFill>
            <a:srgbClr val="63D297"/>
          </a:solidFill>
          <a:ln>
            <a:solidFill>
              <a:srgbClr val="4BA173"/>
            </a:solidFill>
          </a:ln>
        </p:spPr>
        <p:txBody>
          <a:bodyPr lIns="0" tIns="0" rIns="0" bIns="0" anchor="ctr"/>
          <a:lstStyle/>
          <a:p>
            <a:pPr>
              <a:defRPr>
                <a:solidFill>
                  <a:srgbClr val="000000"/>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7"/>
                                        </p:tgtEl>
                                        <p:attrNameLst>
                                          <p:attrName>style.visibility</p:attrName>
                                        </p:attrNameLst>
                                      </p:cBhvr>
                                      <p:to>
                                        <p:strVal val="visible"/>
                                      </p:to>
                                    </p:set>
                                    <p:animEffect filter="dissolve" transition="in">
                                      <p:cBhvr>
                                        <p:cTn id="7" dur="1000"/>
                                        <p:tgtEl>
                                          <p:spTgt spid="217"/>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18"/>
                                        </p:tgtEl>
                                        <p:attrNameLst>
                                          <p:attrName>style.visibility</p:attrName>
                                        </p:attrNameLst>
                                      </p:cBhvr>
                                      <p:to>
                                        <p:strVal val="visible"/>
                                      </p:to>
                                    </p:set>
                                    <p:animEffect filter="dissolve" transition="in">
                                      <p:cBhvr>
                                        <p:cTn id="11"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8" grpId="2"/>
      <p:bldP build="whole" bldLvl="1" animBg="1" rev="0" advAuto="0" spid="217"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Google Shape;61;p14"/>
          <p:cNvSpPr txBox="1"/>
          <p:nvPr>
            <p:ph type="title"/>
          </p:nvPr>
        </p:nvSpPr>
        <p:spPr>
          <a:prstGeom prst="rect">
            <a:avLst/>
          </a:prstGeom>
        </p:spPr>
        <p:txBody>
          <a:bodyPr/>
          <a:lstStyle>
            <a:lvl1pPr>
              <a:defRPr>
                <a:latin typeface="Roboto Light"/>
                <a:ea typeface="Roboto Light"/>
                <a:cs typeface="Roboto Light"/>
                <a:sym typeface="Roboto Light"/>
              </a:defRPr>
            </a:lvl1pPr>
          </a:lstStyle>
          <a:p>
            <a:pPr/>
            <a:r>
              <a:t>Overview</a:t>
            </a:r>
          </a:p>
        </p:txBody>
      </p:sp>
      <p:sp>
        <p:nvSpPr>
          <p:cNvPr id="117" name="Google Shape;62;p14"/>
          <p:cNvSpPr txBox="1"/>
          <p:nvPr>
            <p:ph type="body" sz="half" idx="1"/>
          </p:nvPr>
        </p:nvSpPr>
        <p:spPr>
          <a:xfrm>
            <a:off x="5465329" y="395986"/>
            <a:ext cx="3528212" cy="4351528"/>
          </a:xfrm>
          <a:prstGeom prst="rect">
            <a:avLst/>
          </a:prstGeom>
        </p:spPr>
        <p:txBody>
          <a:bodyPr anchor="ctr"/>
          <a:lstStyle/>
          <a:p>
            <a:pPr marL="0" indent="0" algn="l">
              <a:lnSpc>
                <a:spcPct val="200000"/>
              </a:lnSpc>
              <a:defRPr sz="2200">
                <a:solidFill>
                  <a:srgbClr val="FFFFFF"/>
                </a:solidFill>
              </a:defRPr>
            </a:pPr>
            <a:r>
              <a:t>About DLVR</a:t>
            </a:r>
          </a:p>
          <a:p>
            <a:pPr marL="0" indent="0" algn="l">
              <a:lnSpc>
                <a:spcPct val="200000"/>
              </a:lnSpc>
              <a:defRPr sz="2200">
                <a:solidFill>
                  <a:srgbClr val="FFFFFF"/>
                </a:solidFill>
              </a:defRPr>
            </a:pPr>
            <a:r>
              <a:t>Day to Day with Salt</a:t>
            </a:r>
          </a:p>
          <a:p>
            <a:pPr marL="0" indent="0" algn="l">
              <a:lnSpc>
                <a:spcPct val="200000"/>
              </a:lnSpc>
              <a:defRPr sz="2200">
                <a:solidFill>
                  <a:srgbClr val="FFFFFF"/>
                </a:solidFill>
              </a:defRPr>
            </a:pPr>
            <a:r>
              <a:t>Journey into containers</a:t>
            </a:r>
          </a:p>
          <a:p>
            <a:pPr marL="0" indent="0" algn="l">
              <a:lnSpc>
                <a:spcPct val="200000"/>
              </a:lnSpc>
              <a:defRPr sz="2200">
                <a:solidFill>
                  <a:srgbClr val="FFFFFF"/>
                </a:solidFill>
              </a:defRPr>
            </a:pPr>
            <a:r>
              <a:t>Custom Module solution</a:t>
            </a:r>
          </a:p>
          <a:p>
            <a:pPr marL="0" indent="0" algn="l">
              <a:lnSpc>
                <a:spcPct val="200000"/>
              </a:lnSpc>
              <a:defRPr sz="2200">
                <a:solidFill>
                  <a:srgbClr val="FFFFFF"/>
                </a:solidFill>
              </a:defRPr>
            </a:pPr>
            <a:r>
              <a:t>Moving Forward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Google Shape;167;p29"/>
          <p:cNvSpPr txBox="1"/>
          <p:nvPr/>
        </p:nvSpPr>
        <p:spPr>
          <a:xfrm>
            <a:off x="395574" y="248375"/>
            <a:ext cx="38637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defRPr>
            </a:lvl1pPr>
          </a:lstStyle>
          <a:p>
            <a:pPr/>
            <a:r>
              <a:t>Variables in pillar</a:t>
            </a:r>
          </a:p>
        </p:txBody>
      </p:sp>
      <p:pic>
        <p:nvPicPr>
          <p:cNvPr id="223" name="Google Shape;168;p29" descr="Google Shape;168;p29"/>
          <p:cNvPicPr>
            <a:picLocks noChangeAspect="1"/>
          </p:cNvPicPr>
          <p:nvPr/>
        </p:nvPicPr>
        <p:blipFill>
          <a:blip r:embed="rId3">
            <a:extLst/>
          </a:blip>
          <a:stretch>
            <a:fillRect/>
          </a:stretch>
        </p:blipFill>
        <p:spPr>
          <a:xfrm>
            <a:off x="1836735" y="1007912"/>
            <a:ext cx="5470526" cy="3127676"/>
          </a:xfrm>
          <a:prstGeom prst="rect">
            <a:avLst/>
          </a:prstGeom>
          <a:ln w="12700">
            <a:miter lim="400000"/>
          </a:ln>
        </p:spPr>
      </p:pic>
      <p:sp>
        <p:nvSpPr>
          <p:cNvPr id="224" name="Google Shape;169;p29"/>
          <p:cNvSpPr/>
          <p:nvPr/>
        </p:nvSpPr>
        <p:spPr>
          <a:xfrm>
            <a:off x="2669175" y="3857974"/>
            <a:ext cx="1674901" cy="277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447" y="2700"/>
                </a:moveTo>
                <a:lnTo>
                  <a:pt x="447" y="18900"/>
                </a:lnTo>
                <a:lnTo>
                  <a:pt x="21153" y="18900"/>
                </a:lnTo>
                <a:lnTo>
                  <a:pt x="21153" y="2700"/>
                </a:lnTo>
                <a:close/>
              </a:path>
            </a:pathLst>
          </a:custGeom>
          <a:solidFill>
            <a:srgbClr val="63D297"/>
          </a:solidFill>
          <a:ln>
            <a:solidFill>
              <a:srgbClr val="4BA173"/>
            </a:solidFill>
          </a:ln>
        </p:spPr>
        <p:txBody>
          <a:bodyPr lIns="0" tIns="0" rIns="0" bIns="0" anchor="ctr"/>
          <a:lstStyle/>
          <a:p>
            <a:pPr>
              <a:defRPr>
                <a:solidFill>
                  <a:srgbClr val="000000"/>
                </a:solidFill>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Google Shape;174;p30" descr="Google Shape;174;p30"/>
          <p:cNvPicPr>
            <a:picLocks noChangeAspect="1"/>
          </p:cNvPicPr>
          <p:nvPr/>
        </p:nvPicPr>
        <p:blipFill>
          <a:blip r:embed="rId3">
            <a:extLst/>
          </a:blip>
          <a:stretch>
            <a:fillRect/>
          </a:stretch>
        </p:blipFill>
        <p:spPr>
          <a:xfrm>
            <a:off x="1147762" y="286999"/>
            <a:ext cx="6848476" cy="1495426"/>
          </a:xfrm>
          <a:prstGeom prst="rect">
            <a:avLst/>
          </a:prstGeom>
          <a:ln w="12700">
            <a:miter lim="400000"/>
          </a:ln>
        </p:spPr>
      </p:pic>
      <p:pic>
        <p:nvPicPr>
          <p:cNvPr id="229" name="Google Shape;175;p30" descr="Google Shape;175;p30"/>
          <p:cNvPicPr>
            <a:picLocks noChangeAspect="1"/>
          </p:cNvPicPr>
          <p:nvPr/>
        </p:nvPicPr>
        <p:blipFill>
          <a:blip r:embed="rId4">
            <a:extLst/>
          </a:blip>
          <a:stretch>
            <a:fillRect/>
          </a:stretch>
        </p:blipFill>
        <p:spPr>
          <a:xfrm>
            <a:off x="359775" y="1882475"/>
            <a:ext cx="8424461" cy="305627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9"/>
                                        </p:tgtEl>
                                        <p:attrNameLst>
                                          <p:attrName>style.visibility</p:attrName>
                                        </p:attrNameLst>
                                      </p:cBhvr>
                                      <p:to>
                                        <p:strVal val="visible"/>
                                      </p:to>
                                    </p:set>
                                    <p:animEffect filter="dissolve" transition="in">
                                      <p:cBhvr>
                                        <p:cTn id="7"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9"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stack2.gif" descr="stack2.gif"/>
          <p:cNvPicPr>
            <a:picLocks noChangeAspect="0"/>
          </p:cNvPicPr>
          <p:nvPr/>
        </p:nvPicPr>
        <p:blipFill>
          <a:blip r:embed="rId3">
            <a:extLst/>
          </a:blip>
          <a:stretch>
            <a:fillRect/>
          </a:stretch>
        </p:blipFill>
        <p:spPr>
          <a:xfrm>
            <a:off x="-1" y="440774"/>
            <a:ext cx="9144001" cy="426195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Google Shape;185;p32" descr="Google Shape;185;p32"/>
          <p:cNvPicPr>
            <a:picLocks noChangeAspect="1"/>
          </p:cNvPicPr>
          <p:nvPr/>
        </p:nvPicPr>
        <p:blipFill>
          <a:blip r:embed="rId3">
            <a:extLst/>
          </a:blip>
          <a:stretch>
            <a:fillRect/>
          </a:stretch>
        </p:blipFill>
        <p:spPr>
          <a:xfrm>
            <a:off x="67725" y="941250"/>
            <a:ext cx="8839201" cy="326099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Google Shape;190;p33" descr="Google Shape;190;p33"/>
          <p:cNvPicPr>
            <a:picLocks noChangeAspect="1"/>
          </p:cNvPicPr>
          <p:nvPr/>
        </p:nvPicPr>
        <p:blipFill>
          <a:blip r:embed="rId3">
            <a:extLst/>
          </a:blip>
          <a:stretch>
            <a:fillRect/>
          </a:stretch>
        </p:blipFill>
        <p:spPr>
          <a:xfrm>
            <a:off x="152400" y="152400"/>
            <a:ext cx="8839203" cy="4285063"/>
          </a:xfrm>
          <a:prstGeom prst="rect">
            <a:avLst/>
          </a:prstGeom>
          <a:ln w="12700">
            <a:miter lim="400000"/>
          </a:ln>
        </p:spPr>
      </p:pic>
      <p:sp>
        <p:nvSpPr>
          <p:cNvPr id="242" name="Google Shape;191;p33"/>
          <p:cNvSpPr/>
          <p:nvPr/>
        </p:nvSpPr>
        <p:spPr>
          <a:xfrm>
            <a:off x="5236474" y="1398375"/>
            <a:ext cx="2102401" cy="466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599" y="2700"/>
                </a:moveTo>
                <a:lnTo>
                  <a:pt x="599" y="18900"/>
                </a:lnTo>
                <a:lnTo>
                  <a:pt x="21001" y="18900"/>
                </a:lnTo>
                <a:lnTo>
                  <a:pt x="21001" y="2700"/>
                </a:lnTo>
                <a:close/>
              </a:path>
            </a:pathLst>
          </a:custGeom>
          <a:solidFill>
            <a:srgbClr val="63D297"/>
          </a:solidFill>
          <a:ln>
            <a:solidFill>
              <a:srgbClr val="4BA173"/>
            </a:solidFill>
          </a:ln>
        </p:spPr>
        <p:txBody>
          <a:bodyPr lIns="0" tIns="0" rIns="0" bIns="0" anchor="ctr"/>
          <a:lstStyle/>
          <a:p>
            <a:pPr>
              <a:defRPr>
                <a:solidFill>
                  <a:srgbClr val="000000"/>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42"/>
                                        </p:tgtEl>
                                        <p:attrNameLst>
                                          <p:attrName>style.visibility</p:attrName>
                                        </p:attrNameLst>
                                      </p:cBhvr>
                                      <p:to>
                                        <p:strVal val="visible"/>
                                      </p:to>
                                    </p:set>
                                    <p:animEffect filter="dissolve" transition="in">
                                      <p:cBhvr>
                                        <p:cTn id="7"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Google Shape;196;p34" descr="Google Shape;196;p34"/>
          <p:cNvPicPr>
            <a:picLocks noChangeAspect="1"/>
          </p:cNvPicPr>
          <p:nvPr/>
        </p:nvPicPr>
        <p:blipFill>
          <a:blip r:embed="rId3">
            <a:extLst/>
          </a:blip>
          <a:stretch>
            <a:fillRect/>
          </a:stretch>
        </p:blipFill>
        <p:spPr>
          <a:xfrm>
            <a:off x="1348675" y="1495425"/>
            <a:ext cx="5943601" cy="21526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Google Shape;201;p35"/>
          <p:cNvSpPr txBox="1"/>
          <p:nvPr/>
        </p:nvSpPr>
        <p:spPr>
          <a:xfrm>
            <a:off x="395574" y="248375"/>
            <a:ext cx="38637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defRPr>
            </a:lvl1pPr>
          </a:lstStyle>
          <a:p>
            <a:pPr/>
            <a:r>
              <a:t>Now let’s upgrade</a:t>
            </a:r>
          </a:p>
        </p:txBody>
      </p:sp>
      <p:pic>
        <p:nvPicPr>
          <p:cNvPr id="251" name="Google Shape;202;p35" descr="Google Shape;202;p35"/>
          <p:cNvPicPr>
            <a:picLocks noChangeAspect="1"/>
          </p:cNvPicPr>
          <p:nvPr/>
        </p:nvPicPr>
        <p:blipFill>
          <a:blip r:embed="rId3">
            <a:extLst/>
          </a:blip>
          <a:stretch>
            <a:fillRect/>
          </a:stretch>
        </p:blipFill>
        <p:spPr>
          <a:xfrm>
            <a:off x="1498200" y="798674"/>
            <a:ext cx="5860778" cy="396482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Google Shape;207;p36" descr="Google Shape;207;p36"/>
          <p:cNvPicPr>
            <a:picLocks noChangeAspect="1"/>
          </p:cNvPicPr>
          <p:nvPr/>
        </p:nvPicPr>
        <p:blipFill>
          <a:blip r:embed="rId3">
            <a:extLst/>
          </a:blip>
          <a:stretch>
            <a:fillRect/>
          </a:stretch>
        </p:blipFill>
        <p:spPr>
          <a:xfrm>
            <a:off x="152400" y="1124374"/>
            <a:ext cx="8839201" cy="2819481"/>
          </a:xfrm>
          <a:prstGeom prst="rect">
            <a:avLst/>
          </a:prstGeom>
          <a:ln w="12700">
            <a:miter lim="400000"/>
          </a:ln>
        </p:spPr>
      </p:pic>
      <p:sp>
        <p:nvSpPr>
          <p:cNvPr id="256" name="Google Shape;208;p36"/>
          <p:cNvSpPr/>
          <p:nvPr/>
        </p:nvSpPr>
        <p:spPr>
          <a:xfrm>
            <a:off x="4822475" y="1076649"/>
            <a:ext cx="3334500" cy="343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278" y="2700"/>
                </a:moveTo>
                <a:lnTo>
                  <a:pt x="278" y="18900"/>
                </a:lnTo>
                <a:lnTo>
                  <a:pt x="21322" y="18900"/>
                </a:lnTo>
                <a:lnTo>
                  <a:pt x="21322" y="2700"/>
                </a:lnTo>
                <a:close/>
              </a:path>
            </a:pathLst>
          </a:custGeom>
          <a:solidFill>
            <a:srgbClr val="63D297"/>
          </a:solidFill>
          <a:ln>
            <a:solidFill>
              <a:srgbClr val="4BA173"/>
            </a:solidFill>
          </a:ln>
        </p:spPr>
        <p:txBody>
          <a:bodyPr lIns="0" tIns="0" rIns="0" bIns="0" anchor="ctr"/>
          <a:lstStyle/>
          <a:p>
            <a:pPr>
              <a:defRPr>
                <a:solidFill>
                  <a:srgbClr val="000000"/>
                </a:solidFill>
              </a:defRPr>
            </a:pPr>
          </a:p>
        </p:txBody>
      </p:sp>
      <p:sp>
        <p:nvSpPr>
          <p:cNvPr id="257" name="Google Shape;209;p36"/>
          <p:cNvSpPr txBox="1"/>
          <p:nvPr/>
        </p:nvSpPr>
        <p:spPr>
          <a:xfrm>
            <a:off x="4912174" y="747675"/>
            <a:ext cx="1323302"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FF0000"/>
                </a:solidFill>
              </a:defRPr>
            </a:lvl1pPr>
          </a:lstStyle>
          <a:p>
            <a:pPr/>
            <a:r>
              <a:t>stackname</a:t>
            </a:r>
          </a:p>
        </p:txBody>
      </p:sp>
      <p:sp>
        <p:nvSpPr>
          <p:cNvPr id="258" name="Google Shape;210;p36"/>
          <p:cNvSpPr txBox="1"/>
          <p:nvPr/>
        </p:nvSpPr>
        <p:spPr>
          <a:xfrm>
            <a:off x="6066449" y="747675"/>
            <a:ext cx="13233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FF0000"/>
                </a:solidFill>
              </a:defRPr>
            </a:lvl1pPr>
          </a:lstStyle>
          <a:p>
            <a:pPr/>
            <a:r>
              <a:t>service</a:t>
            </a:r>
          </a:p>
        </p:txBody>
      </p:sp>
      <p:sp>
        <p:nvSpPr>
          <p:cNvPr id="259" name="Google Shape;211;p36"/>
          <p:cNvSpPr txBox="1"/>
          <p:nvPr/>
        </p:nvSpPr>
        <p:spPr>
          <a:xfrm>
            <a:off x="7258100" y="747675"/>
            <a:ext cx="17961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FF0000"/>
                </a:solidFill>
              </a:defRPr>
            </a:lvl1pPr>
          </a:lstStyle>
          <a:p>
            <a:pPr/>
            <a:r>
              <a:t>tag name/num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56"/>
                                        </p:tgtEl>
                                        <p:attrNameLst>
                                          <p:attrName>style.visibility</p:attrName>
                                        </p:attrNameLst>
                                      </p:cBhvr>
                                      <p:to>
                                        <p:strVal val="visible"/>
                                      </p:to>
                                    </p:set>
                                    <p:animEffect filter="dissolve" transition="in">
                                      <p:cBhvr>
                                        <p:cTn id="7" dur="1000"/>
                                        <p:tgtEl>
                                          <p:spTgt spid="25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57"/>
                                        </p:tgtEl>
                                        <p:attrNameLst>
                                          <p:attrName>style.visibility</p:attrName>
                                        </p:attrNameLst>
                                      </p:cBhvr>
                                      <p:to>
                                        <p:strVal val="visible"/>
                                      </p:to>
                                    </p:set>
                                    <p:animEffect filter="dissolve" transition="in">
                                      <p:cBhvr>
                                        <p:cTn id="12" dur="1000"/>
                                        <p:tgtEl>
                                          <p:spTgt spid="257"/>
                                        </p:tgtEl>
                                      </p:cBhvr>
                                    </p:animEffect>
                                  </p:childTnLst>
                                </p:cTn>
                              </p:par>
                            </p:childTnLst>
                          </p:cTn>
                        </p:par>
                        <p:par>
                          <p:cTn id="13" fill="hold">
                            <p:stCondLst>
                              <p:cond delay="1000"/>
                            </p:stCondLst>
                            <p:childTnLst>
                              <p:par>
                                <p:cTn id="14" presetClass="entr" nodeType="afterEffect" presetID="9" grpId="3" fill="hold">
                                  <p:stCondLst>
                                    <p:cond delay="0"/>
                                  </p:stCondLst>
                                  <p:iterate type="el" backwards="0">
                                    <p:tmAbs val="0"/>
                                  </p:iterate>
                                  <p:childTnLst>
                                    <p:set>
                                      <p:cBhvr>
                                        <p:cTn id="15" fill="hold"/>
                                        <p:tgtEl>
                                          <p:spTgt spid="258"/>
                                        </p:tgtEl>
                                        <p:attrNameLst>
                                          <p:attrName>style.visibility</p:attrName>
                                        </p:attrNameLst>
                                      </p:cBhvr>
                                      <p:to>
                                        <p:strVal val="visible"/>
                                      </p:to>
                                    </p:set>
                                    <p:animEffect filter="dissolve" transition="in">
                                      <p:cBhvr>
                                        <p:cTn id="16" dur="1000"/>
                                        <p:tgtEl>
                                          <p:spTgt spid="258"/>
                                        </p:tgtEl>
                                      </p:cBhvr>
                                    </p:animEffect>
                                  </p:childTnLst>
                                </p:cTn>
                              </p:par>
                            </p:childTnLst>
                          </p:cTn>
                        </p:par>
                        <p:par>
                          <p:cTn id="17" fill="hold">
                            <p:stCondLst>
                              <p:cond delay="2000"/>
                            </p:stCondLst>
                            <p:childTnLst>
                              <p:par>
                                <p:cTn id="18" presetClass="entr" nodeType="afterEffect" presetID="9" grpId="4" fill="hold">
                                  <p:stCondLst>
                                    <p:cond delay="0"/>
                                  </p:stCondLst>
                                  <p:iterate type="el" backwards="0">
                                    <p:tmAbs val="0"/>
                                  </p:iterate>
                                  <p:childTnLst>
                                    <p:set>
                                      <p:cBhvr>
                                        <p:cTn id="19" fill="hold"/>
                                        <p:tgtEl>
                                          <p:spTgt spid="259"/>
                                        </p:tgtEl>
                                        <p:attrNameLst>
                                          <p:attrName>style.visibility</p:attrName>
                                        </p:attrNameLst>
                                      </p:cBhvr>
                                      <p:to>
                                        <p:strVal val="visible"/>
                                      </p:to>
                                    </p:set>
                                    <p:animEffect filter="dissolve" transition="in">
                                      <p:cBhvr>
                                        <p:cTn id="20"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1"/>
      <p:bldP build="whole" bldLvl="1" animBg="1" rev="0" advAuto="0" spid="257" grpId="2"/>
      <p:bldP build="whole" bldLvl="1" animBg="1" rev="0" advAuto="0" spid="258" grpId="3"/>
      <p:bldP build="whole" bldLvl="1" animBg="1" rev="0" advAuto="0" spid="259" grpId="4"/>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upgrade.gif" descr="upgrade.gif"/>
          <p:cNvPicPr>
            <a:picLocks noChangeAspect="0"/>
          </p:cNvPicPr>
          <p:nvPr/>
        </p:nvPicPr>
        <p:blipFill>
          <a:blip r:embed="rId3">
            <a:extLst/>
          </a:blip>
          <a:stretch>
            <a:fillRect/>
          </a:stretch>
        </p:blipFill>
        <p:spPr>
          <a:xfrm>
            <a:off x="-1" y="415330"/>
            <a:ext cx="9144001" cy="431284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Google Shape;216;p37" descr="Google Shape;216;p37"/>
          <p:cNvPicPr>
            <a:picLocks noChangeAspect="1"/>
          </p:cNvPicPr>
          <p:nvPr/>
        </p:nvPicPr>
        <p:blipFill>
          <a:blip r:embed="rId3">
            <a:extLst/>
          </a:blip>
          <a:stretch>
            <a:fillRect/>
          </a:stretch>
        </p:blipFill>
        <p:spPr>
          <a:xfrm>
            <a:off x="152400" y="1026274"/>
            <a:ext cx="8839201" cy="309911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Google Shape;67;p15"/>
          <p:cNvSpPr txBox="1"/>
          <p:nvPr>
            <p:ph type="title"/>
          </p:nvPr>
        </p:nvSpPr>
        <p:spPr>
          <a:xfrm>
            <a:off x="490249" y="0"/>
            <a:ext cx="4868402" cy="5143500"/>
          </a:xfrm>
          <a:prstGeom prst="rect">
            <a:avLst/>
          </a:prstGeom>
        </p:spPr>
        <p:txBody>
          <a:bodyPr/>
          <a:lstStyle>
            <a:lvl1pPr>
              <a:defRPr>
                <a:latin typeface="Roboto"/>
                <a:ea typeface="Roboto"/>
                <a:cs typeface="Roboto"/>
                <a:sym typeface="Roboto"/>
              </a:defRPr>
            </a:lvl1pPr>
          </a:lstStyle>
          <a:p>
            <a:pPr/>
            <a:r>
              <a:t>A little bit about DLVR</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Google Shape;221;p38" descr="Google Shape;221;p38"/>
          <p:cNvPicPr>
            <a:picLocks noChangeAspect="1"/>
          </p:cNvPicPr>
          <p:nvPr/>
        </p:nvPicPr>
        <p:blipFill>
          <a:blip r:embed="rId3">
            <a:extLst/>
          </a:blip>
          <a:stretch>
            <a:fillRect/>
          </a:stretch>
        </p:blipFill>
        <p:spPr>
          <a:xfrm>
            <a:off x="1200150" y="1469425"/>
            <a:ext cx="6743700" cy="18288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Google Shape;226;p39"/>
          <p:cNvSpPr txBox="1"/>
          <p:nvPr>
            <p:ph type="title"/>
          </p:nvPr>
        </p:nvSpPr>
        <p:spPr>
          <a:xfrm>
            <a:off x="311699" y="445025"/>
            <a:ext cx="8520602" cy="572701"/>
          </a:xfrm>
          <a:prstGeom prst="rect">
            <a:avLst/>
          </a:prstGeom>
        </p:spPr>
        <p:txBody>
          <a:bodyPr/>
          <a:lstStyle>
            <a:lvl1pPr defTabSz="822959">
              <a:defRPr sz="2520"/>
            </a:lvl1pPr>
          </a:lstStyle>
          <a:p>
            <a:pPr/>
            <a:r>
              <a:t>Other examples of pillar variables</a:t>
            </a:r>
          </a:p>
        </p:txBody>
      </p:sp>
      <p:pic>
        <p:nvPicPr>
          <p:cNvPr id="276" name="Google Shape;227;p39" descr="Google Shape;227;p39"/>
          <p:cNvPicPr>
            <a:picLocks noChangeAspect="1"/>
          </p:cNvPicPr>
          <p:nvPr/>
        </p:nvPicPr>
        <p:blipFill>
          <a:blip r:embed="rId3">
            <a:extLst/>
          </a:blip>
          <a:stretch>
            <a:fillRect/>
          </a:stretch>
        </p:blipFill>
        <p:spPr>
          <a:xfrm>
            <a:off x="323850" y="1352550"/>
            <a:ext cx="8496300" cy="24384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Google Shape;232;p40"/>
          <p:cNvSpPr txBox="1"/>
          <p:nvPr>
            <p:ph type="title"/>
          </p:nvPr>
        </p:nvSpPr>
        <p:spPr>
          <a:xfrm>
            <a:off x="311699" y="445025"/>
            <a:ext cx="8520602" cy="572701"/>
          </a:xfrm>
          <a:prstGeom prst="rect">
            <a:avLst/>
          </a:prstGeom>
        </p:spPr>
        <p:txBody>
          <a:bodyPr/>
          <a:lstStyle>
            <a:lvl1pPr defTabSz="822959">
              <a:defRPr sz="2520"/>
            </a:lvl1pPr>
          </a:lstStyle>
          <a:p>
            <a:pPr/>
            <a:r>
              <a:t>Other functions</a:t>
            </a:r>
          </a:p>
        </p:txBody>
      </p:sp>
      <p:sp>
        <p:nvSpPr>
          <p:cNvPr id="281" name="Google Shape;233;p40"/>
          <p:cNvSpPr txBox="1"/>
          <p:nvPr>
            <p:ph type="body" idx="1"/>
          </p:nvPr>
        </p:nvSpPr>
        <p:spPr>
          <a:xfrm>
            <a:off x="311699" y="1186476"/>
            <a:ext cx="8520602" cy="3416401"/>
          </a:xfrm>
          <a:prstGeom prst="rect">
            <a:avLst/>
          </a:prstGeom>
        </p:spPr>
        <p:txBody>
          <a:bodyPr/>
          <a:lstStyle/>
          <a:p>
            <a:pPr marL="318897" indent="-295275" defTabSz="566927">
              <a:buSzPts val="1800"/>
              <a:buChar char="○"/>
              <a:defRPr sz="1860"/>
            </a:pPr>
            <a:r>
              <a:t>Upgrade the entire stack</a:t>
            </a:r>
          </a:p>
          <a:p>
            <a:pPr lvl="1" marL="625983" indent="-295275" defTabSz="566927">
              <a:buSzPts val="1800"/>
              <a:defRPr sz="1860"/>
            </a:pPr>
            <a:r>
              <a:t>`rancher.stack demo upgrade`</a:t>
            </a:r>
            <a:endParaRPr sz="1488"/>
          </a:p>
          <a:p>
            <a:pPr marL="318897" indent="-295275" defTabSz="566927">
              <a:buSzPts val="1800"/>
              <a:buChar char="○"/>
              <a:defRPr sz="1860"/>
            </a:pPr>
            <a:r>
              <a:t>Rollback and/or confirmation</a:t>
            </a:r>
          </a:p>
          <a:p>
            <a:pPr lvl="1" marL="625983" indent="-295275" defTabSz="566927">
              <a:buSzPts val="1800"/>
              <a:defRPr sz="1860"/>
            </a:pPr>
            <a:r>
              <a:t>`rancher.upgrade hello-world 10 rollback`</a:t>
            </a:r>
            <a:endParaRPr sz="1488"/>
          </a:p>
          <a:p>
            <a:pPr lvl="1" marL="625983" indent="-295275" defTabSz="566927">
              <a:buSzPts val="1800"/>
              <a:defRPr sz="1860"/>
            </a:pPr>
            <a:r>
              <a:t>`rancher.upgrade hello-world 10 confirm`</a:t>
            </a:r>
            <a:endParaRPr sz="1488"/>
          </a:p>
          <a:p>
            <a:pPr marL="318897" indent="-295275" defTabSz="566927">
              <a:buSzPts val="1800"/>
              <a:buChar char="○"/>
              <a:defRPr sz="1860"/>
            </a:pPr>
            <a:r>
              <a:t>See all containers running across all of rancher</a:t>
            </a:r>
          </a:p>
          <a:p>
            <a:pPr lvl="1" marL="625983" indent="-295275" defTabSz="566927">
              <a:buSzPts val="1800"/>
              <a:defRPr sz="1860"/>
            </a:pPr>
            <a:r>
              <a:t>`rancher.containers`</a:t>
            </a:r>
          </a:p>
          <a:p>
            <a:pPr lvl="1" marL="625983" indent="-295275" defTabSz="566927">
              <a:buSzPts val="1800"/>
              <a:defRPr sz="1860"/>
            </a:pPr>
            <a:r>
              <a:t>Similar to `docker ps`</a:t>
            </a:r>
          </a:p>
          <a:p>
            <a:pPr marL="259842" indent="-236220" defTabSz="566927">
              <a:buSzPts val="1800"/>
              <a:buChar char="○"/>
              <a:defRPr sz="1860"/>
            </a:pPr>
            <a:r>
              <a:t>For loops: {% for container in [‘1’,’2’,’3’] %}</a:t>
            </a:r>
          </a:p>
          <a:p>
            <a:pPr lvl="1" marL="625983" indent="-295275" defTabSz="566927">
              <a:buSzPts val="1800"/>
              <a:defRPr sz="1860"/>
            </a:pPr>
            <a:r>
              <a:t>Keep your docker-compose file short and sweet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Google Shape;238;p41" descr="Google Shape;238;p41"/>
          <p:cNvPicPr>
            <a:picLocks noChangeAspect="1"/>
          </p:cNvPicPr>
          <p:nvPr/>
        </p:nvPicPr>
        <p:blipFill>
          <a:blip r:embed="rId3">
            <a:extLst/>
          </a:blip>
          <a:stretch>
            <a:fillRect/>
          </a:stretch>
        </p:blipFill>
        <p:spPr>
          <a:xfrm>
            <a:off x="1385899" y="0"/>
            <a:ext cx="6372202" cy="51435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Google Shape;243;p42"/>
          <p:cNvSpPr txBox="1"/>
          <p:nvPr>
            <p:ph type="title"/>
          </p:nvPr>
        </p:nvSpPr>
        <p:spPr>
          <a:xfrm>
            <a:off x="311699" y="445025"/>
            <a:ext cx="8808923" cy="857711"/>
          </a:xfrm>
          <a:prstGeom prst="rect">
            <a:avLst/>
          </a:prstGeom>
        </p:spPr>
        <p:txBody>
          <a:bodyPr/>
          <a:lstStyle>
            <a:lvl1pPr defTabSz="740663">
              <a:defRPr b="1" sz="2268"/>
            </a:lvl1pPr>
          </a:lstStyle>
          <a:p>
            <a:pPr/>
            <a:r>
              <a:t>Lessons Learned</a:t>
            </a:r>
          </a:p>
        </p:txBody>
      </p:sp>
      <p:sp>
        <p:nvSpPr>
          <p:cNvPr id="288" name="Google Shape;244;p42"/>
          <p:cNvSpPr txBox="1"/>
          <p:nvPr>
            <p:ph type="body" idx="1"/>
          </p:nvPr>
        </p:nvSpPr>
        <p:spPr>
          <a:xfrm>
            <a:off x="311699" y="1644699"/>
            <a:ext cx="8520602" cy="2926502"/>
          </a:xfrm>
          <a:prstGeom prst="rect">
            <a:avLst/>
          </a:prstGeom>
        </p:spPr>
        <p:txBody>
          <a:bodyPr/>
          <a:lstStyle/>
          <a:p>
            <a:pPr marL="528065" indent="-440054" defTabSz="704087">
              <a:buClr>
                <a:srgbClr val="434343"/>
              </a:buClr>
              <a:buSzPts val="2300"/>
              <a:defRPr sz="2309">
                <a:solidFill>
                  <a:srgbClr val="434343"/>
                </a:solidFill>
              </a:defRPr>
            </a:pPr>
            <a:r>
              <a:t>Don’t try and reinvent the wheel</a:t>
            </a:r>
          </a:p>
          <a:p>
            <a:pPr marL="528065" indent="-440054" defTabSz="704087">
              <a:spcBef>
                <a:spcPts val="700"/>
              </a:spcBef>
              <a:buClr>
                <a:srgbClr val="434343"/>
              </a:buClr>
              <a:buSzPts val="2300"/>
              <a:defRPr sz="2309">
                <a:solidFill>
                  <a:srgbClr val="434343"/>
                </a:solidFill>
              </a:defRPr>
            </a:pPr>
            <a:r>
              <a:t>Think of salt like the glue that can bring everything together</a:t>
            </a:r>
          </a:p>
          <a:p>
            <a:pPr marL="528065" indent="-440054" defTabSz="704087">
              <a:spcBef>
                <a:spcPts val="700"/>
              </a:spcBef>
              <a:buClr>
                <a:srgbClr val="434343"/>
              </a:buClr>
              <a:buSzPts val="2300"/>
              <a:defRPr sz="2309">
                <a:solidFill>
                  <a:srgbClr val="434343"/>
                </a:solidFill>
              </a:defRPr>
            </a:pPr>
            <a:r>
              <a:t>Don’t be afraid to write some code</a:t>
            </a:r>
          </a:p>
          <a:p>
            <a:pPr marL="528065" indent="-440054" defTabSz="704087">
              <a:spcBef>
                <a:spcPts val="700"/>
              </a:spcBef>
              <a:buClr>
                <a:srgbClr val="434343"/>
              </a:buClr>
              <a:buSzPts val="2300"/>
              <a:defRPr sz="2309">
                <a:solidFill>
                  <a:srgbClr val="434343"/>
                </a:solidFill>
              </a:defRPr>
            </a:pPr>
            <a:r>
              <a:t>Just do something</a:t>
            </a:r>
          </a:p>
          <a:p>
            <a:pPr marL="528065" indent="-440054" defTabSz="704087">
              <a:spcBef>
                <a:spcPts val="700"/>
              </a:spcBef>
              <a:buClr>
                <a:srgbClr val="434343"/>
              </a:buClr>
              <a:buSzPts val="2300"/>
              <a:defRPr sz="2309">
                <a:solidFill>
                  <a:srgbClr val="434343"/>
                </a:solidFill>
              </a:defRPr>
            </a:pPr>
            <a:r>
              <a:t>Share the love</a:t>
            </a:r>
          </a:p>
        </p:txBody>
      </p:sp>
      <p:sp>
        <p:nvSpPr>
          <p:cNvPr id="289" name="Google Shape;245;p42"/>
          <p:cNvSpPr/>
          <p:nvPr/>
        </p:nvSpPr>
        <p:spPr>
          <a:xfrm>
            <a:off x="7949" y="1362474"/>
            <a:ext cx="9128102" cy="1"/>
          </a:xfrm>
          <a:prstGeom prst="line">
            <a:avLst/>
          </a:prstGeom>
          <a:ln>
            <a:solidFill>
              <a:srgbClr val="3BCFAF"/>
            </a:solidFill>
          </a:ln>
        </p:spPr>
        <p:txBody>
          <a:bodyPr lIns="0" tIns="0" rIns="0" bIns="0"/>
          <a:lstStyle/>
          <a:p>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Google Shape;250;p43"/>
          <p:cNvSpPr txBox="1"/>
          <p:nvPr>
            <p:ph type="title"/>
          </p:nvPr>
        </p:nvSpPr>
        <p:spPr>
          <a:xfrm>
            <a:off x="490249" y="0"/>
            <a:ext cx="6791102" cy="5143500"/>
          </a:xfrm>
          <a:prstGeom prst="rect">
            <a:avLst/>
          </a:prstGeom>
        </p:spPr>
        <p:txBody>
          <a:bodyPr/>
          <a:lstStyle/>
          <a:p>
            <a:pPr>
              <a:defRPr>
                <a:latin typeface="Roboto"/>
                <a:ea typeface="Roboto"/>
                <a:cs typeface="Roboto"/>
                <a:sym typeface="Roboto"/>
              </a:defRPr>
            </a:pPr>
            <a:r>
              <a:t>Moving Forward</a:t>
            </a:r>
          </a:p>
          <a:p>
            <a:pPr>
              <a:defRPr>
                <a:latin typeface="Roboto"/>
                <a:ea typeface="Roboto"/>
                <a:cs typeface="Roboto"/>
                <a:sym typeface="Roboto"/>
              </a:defRPr>
            </a:pPr>
            <a:r>
              <a:t>(more salt modules, formatters and runners)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Google Shape;255;p44"/>
          <p:cNvSpPr txBox="1"/>
          <p:nvPr>
            <p:ph type="title"/>
          </p:nvPr>
        </p:nvSpPr>
        <p:spPr>
          <a:xfrm>
            <a:off x="311699" y="445025"/>
            <a:ext cx="8520602" cy="572701"/>
          </a:xfrm>
          <a:prstGeom prst="rect">
            <a:avLst/>
          </a:prstGeom>
        </p:spPr>
        <p:txBody>
          <a:bodyPr/>
          <a:lstStyle>
            <a:lvl1pPr defTabSz="822959">
              <a:defRPr sz="2520"/>
            </a:lvl1pPr>
          </a:lstStyle>
          <a:p>
            <a:pPr/>
            <a:r>
              <a:t>Custom highstates &amp; deploys</a:t>
            </a:r>
          </a:p>
        </p:txBody>
      </p:sp>
      <p:sp>
        <p:nvSpPr>
          <p:cNvPr id="296" name="Google Shape;256;p44"/>
          <p:cNvSpPr txBox="1"/>
          <p:nvPr>
            <p:ph type="body" sz="quarter" idx="1"/>
          </p:nvPr>
        </p:nvSpPr>
        <p:spPr>
          <a:xfrm>
            <a:off x="311699" y="1017724"/>
            <a:ext cx="7864872" cy="477318"/>
          </a:xfrm>
          <a:prstGeom prst="rect">
            <a:avLst/>
          </a:prstGeom>
        </p:spPr>
        <p:txBody>
          <a:bodyPr/>
          <a:lstStyle>
            <a:lvl1pPr marL="0" indent="0" defTabSz="594359">
              <a:buSzTx/>
              <a:buNone/>
              <a:defRPr sz="1950"/>
            </a:lvl1pPr>
          </a:lstStyle>
          <a:p>
            <a:pPr/>
            <a:r>
              <a:t>Turning this ---------------------------------------------------&gt; Into this</a:t>
            </a:r>
          </a:p>
        </p:txBody>
      </p:sp>
      <p:sp>
        <p:nvSpPr>
          <p:cNvPr id="297" name="Google Shape;257;p44"/>
          <p:cNvSpPr txBox="1"/>
          <p:nvPr/>
        </p:nvSpPr>
        <p:spPr>
          <a:xfrm>
            <a:off x="4663375" y="1398624"/>
            <a:ext cx="4406701" cy="178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800">
                <a:solidFill>
                  <a:srgbClr val="000000"/>
                </a:solidFill>
                <a:latin typeface="Courier New"/>
                <a:ea typeface="Courier New"/>
                <a:cs typeface="Courier New"/>
                <a:sym typeface="Courier New"/>
              </a:defRPr>
            </a:pPr>
            <a:r>
              <a:t>chris@master:$ sudo salt-run newdeploy.config</a:t>
            </a:r>
          </a:p>
          <a:p>
            <a:pPr>
              <a:defRPr>
                <a:solidFill>
                  <a:srgbClr val="000000"/>
                </a:solidFill>
              </a:defRPr>
            </a:pPr>
            <a:endParaRPr sz="800">
              <a:latin typeface="Courier New"/>
              <a:ea typeface="Courier New"/>
              <a:cs typeface="Courier New"/>
              <a:sym typeface="Courier New"/>
            </a:endParaRPr>
          </a:p>
          <a:p>
            <a:pPr>
              <a:defRPr sz="800">
                <a:solidFill>
                  <a:srgbClr val="000000"/>
                </a:solidFill>
                <a:latin typeface="Courier New"/>
                <a:ea typeface="Courier New"/>
                <a:cs typeface="Courier New"/>
                <a:sym typeface="Courier New"/>
              </a:defRPr>
            </a:pPr>
            <a:r>
              <a:t>running customer config push</a:t>
            </a:r>
          </a:p>
          <a:p>
            <a:pPr>
              <a:defRPr>
                <a:solidFill>
                  <a:srgbClr val="000000"/>
                </a:solidFill>
              </a:defRPr>
            </a:pPr>
            <a:endParaRPr sz="800">
              <a:latin typeface="Courier New"/>
              <a:ea typeface="Courier New"/>
              <a:cs typeface="Courier New"/>
              <a:sym typeface="Courier New"/>
            </a:endParaRPr>
          </a:p>
          <a:p>
            <a:pPr>
              <a:defRPr sz="800">
                <a:solidFill>
                  <a:srgbClr val="000000"/>
                </a:solidFill>
                <a:latin typeface="Courier New"/>
                <a:ea typeface="Courier New"/>
                <a:cs typeface="Courier New"/>
                <a:sym typeface="Courier New"/>
              </a:defRPr>
            </a:pPr>
            <a:r>
              <a:t>No changes for datadog.sls</a:t>
            </a:r>
          </a:p>
          <a:p>
            <a:pPr>
              <a:defRPr sz="800">
                <a:solidFill>
                  <a:srgbClr val="000000"/>
                </a:solidFill>
                <a:latin typeface="Courier New"/>
                <a:ea typeface="Courier New"/>
                <a:cs typeface="Courier New"/>
                <a:sym typeface="Courier New"/>
              </a:defRPr>
            </a:pPr>
            <a:r>
              <a:t>No changes for cache-account-configs.sls</a:t>
            </a:r>
          </a:p>
          <a:p>
            <a:pPr>
              <a:defRPr sz="800">
                <a:solidFill>
                  <a:srgbClr val="000000"/>
                </a:solidFill>
                <a:latin typeface="Courier New"/>
                <a:ea typeface="Courier New"/>
                <a:cs typeface="Courier New"/>
                <a:sym typeface="Courier New"/>
              </a:defRPr>
            </a:pPr>
            <a:r>
              <a:t>No changes for pems.sls</a:t>
            </a:r>
          </a:p>
          <a:p>
            <a:pPr>
              <a:defRPr sz="800">
                <a:solidFill>
                  <a:srgbClr val="000000"/>
                </a:solidFill>
                <a:latin typeface="Courier New"/>
                <a:ea typeface="Courier New"/>
                <a:cs typeface="Courier New"/>
                <a:sym typeface="Courier New"/>
              </a:defRPr>
            </a:pPr>
            <a:r>
              <a:t>No changes for watcher-agent.sls</a:t>
            </a:r>
          </a:p>
          <a:p>
            <a:pPr>
              <a:defRPr sz="800">
                <a:solidFill>
                  <a:srgbClr val="000000"/>
                </a:solidFill>
                <a:latin typeface="Courier New"/>
                <a:ea typeface="Courier New"/>
                <a:cs typeface="Courier New"/>
                <a:sym typeface="Courier New"/>
              </a:defRPr>
            </a:pPr>
            <a:r>
              <a:t>No changes for arc-account-configs.sls</a:t>
            </a:r>
          </a:p>
          <a:p>
            <a:pPr>
              <a:defRPr sz="800">
                <a:solidFill>
                  <a:srgbClr val="000000"/>
                </a:solidFill>
                <a:latin typeface="Courier New"/>
                <a:ea typeface="Courier New"/>
                <a:cs typeface="Courier New"/>
                <a:sym typeface="Courier New"/>
              </a:defRPr>
            </a:pPr>
            <a:r>
              <a:t>No changes for lua.sls</a:t>
            </a:r>
          </a:p>
          <a:p>
            <a:pPr>
              <a:defRPr sz="800">
                <a:solidFill>
                  <a:srgbClr val="000000"/>
                </a:solidFill>
                <a:latin typeface="Courier New"/>
                <a:ea typeface="Courier New"/>
                <a:cs typeface="Courier New"/>
                <a:sym typeface="Courier New"/>
              </a:defRPr>
            </a:pPr>
            <a:r>
              <a:t>No changes for accountData.sls</a:t>
            </a:r>
          </a:p>
          <a:p>
            <a:pPr>
              <a:defRPr sz="800">
                <a:solidFill>
                  <a:srgbClr val="000000"/>
                </a:solidFill>
                <a:latin typeface="Courier New"/>
                <a:ea typeface="Courier New"/>
                <a:cs typeface="Courier New"/>
                <a:sym typeface="Courier New"/>
              </a:defRPr>
            </a:pPr>
            <a:r>
              <a:t>No changes for remove-configagent.sls</a:t>
            </a:r>
          </a:p>
          <a:p>
            <a:pPr>
              <a:defRPr sz="800">
                <a:solidFill>
                  <a:srgbClr val="000000"/>
                </a:solidFill>
                <a:latin typeface="Courier New"/>
                <a:ea typeface="Courier New"/>
                <a:cs typeface="Courier New"/>
                <a:sym typeface="Courier New"/>
              </a:defRPr>
            </a:pPr>
            <a:r>
              <a:t>No changes for arc-cache-configs.sls</a:t>
            </a:r>
          </a:p>
        </p:txBody>
      </p:sp>
      <p:sp>
        <p:nvSpPr>
          <p:cNvPr id="298" name="Google Shape;258;p44"/>
          <p:cNvSpPr txBox="1"/>
          <p:nvPr/>
        </p:nvSpPr>
        <p:spPr>
          <a:xfrm>
            <a:off x="311699" y="1326224"/>
            <a:ext cx="4032002" cy="36834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800">
                <a:solidFill>
                  <a:srgbClr val="000000"/>
                </a:solidFill>
                <a:latin typeface="Courier New"/>
                <a:ea typeface="Courier New"/>
                <a:cs typeface="Courier New"/>
                <a:sym typeface="Courier New"/>
              </a:defRPr>
            </a:pPr>
            <a:r>
              <a:t>Name: nginx-arc - Function: service.running - Result: Clean Started: - 20:33:30.691294 Duration: 54.571 ms</a:t>
            </a:r>
          </a:p>
          <a:p>
            <a:pPr>
              <a:defRPr sz="800">
                <a:solidFill>
                  <a:srgbClr val="000000"/>
                </a:solidFill>
                <a:latin typeface="Courier New"/>
                <a:ea typeface="Courier New"/>
                <a:cs typeface="Courier New"/>
                <a:sym typeface="Courier New"/>
              </a:defRPr>
            </a:pPr>
            <a:r>
              <a:t>  Name: /opt/dlvr/nginx-cache/conf/cache.conf - Function: file.managed - Result: Clean Started: - 20:33:30.746133 Duration: 467.489 ms</a:t>
            </a:r>
          </a:p>
          <a:p>
            <a:pPr>
              <a:defRPr sz="800">
                <a:solidFill>
                  <a:srgbClr val="000000"/>
                </a:solidFill>
                <a:latin typeface="Courier New"/>
                <a:ea typeface="Courier New"/>
                <a:cs typeface="Courier New"/>
                <a:sym typeface="Courier New"/>
              </a:defRPr>
            </a:pPr>
            <a:r>
              <a:t>  Name: /opt/dlvr/nginx-cache/conf/location.conf - Function: file.managed - Result: Clean Started: - 20:33:31.213913 Duration: 14.806 ms</a:t>
            </a:r>
          </a:p>
          <a:p>
            <a:pPr>
              <a:defRPr sz="800">
                <a:solidFill>
                  <a:srgbClr val="000000"/>
                </a:solidFill>
                <a:latin typeface="Courier New"/>
                <a:ea typeface="Courier New"/>
                <a:cs typeface="Courier New"/>
                <a:sym typeface="Courier New"/>
              </a:defRPr>
            </a:pPr>
            <a:r>
              <a:t>  Name: /opt/dlvr/nginx-cache/conf/static.conf - Function: file.managed - Result: Clean Started: - 20:33:31.228986 Duration: 9.865 ms</a:t>
            </a:r>
          </a:p>
          <a:p>
            <a:pPr>
              <a:defRPr sz="800">
                <a:solidFill>
                  <a:srgbClr val="000000"/>
                </a:solidFill>
                <a:latin typeface="Courier New"/>
                <a:ea typeface="Courier New"/>
                <a:cs typeface="Courier New"/>
                <a:sym typeface="Courier New"/>
              </a:defRPr>
            </a:pPr>
            <a:r>
              <a:t>  Name: /opt/dlvr/nginx-cache/conf/ppass.conf - Function: file.managed - Result: Clean Started: - 20:33:31.239053 Duration: 9.952 ms</a:t>
            </a:r>
          </a:p>
          <a:p>
            <a:pPr>
              <a:defRPr sz="800">
                <a:solidFill>
                  <a:srgbClr val="000000"/>
                </a:solidFill>
                <a:latin typeface="Courier New"/>
                <a:ea typeface="Courier New"/>
                <a:cs typeface="Courier New"/>
                <a:sym typeface="Courier New"/>
              </a:defRPr>
            </a:pPr>
            <a:r>
              <a:t>  Name: /opt/dlvr/nginx-cache/conf/fallback.conf - Function: file.managed - Result: Clean Started: - 20:33:31.249205 Duration: 3.578 ms</a:t>
            </a:r>
          </a:p>
          <a:p>
            <a:pPr>
              <a:defRPr sz="800">
                <a:solidFill>
                  <a:srgbClr val="000000"/>
                </a:solidFill>
                <a:latin typeface="Courier New"/>
                <a:ea typeface="Courier New"/>
                <a:cs typeface="Courier New"/>
                <a:sym typeface="Courier New"/>
              </a:defRPr>
            </a:pPr>
            <a:r>
              <a:t>  Name: /opt/dlvr/nginx-cache/conf/geo_cache.conf - Function: file.managed - Result: Clean Started: - 20:33:31.252992 Duration: 1407.204 ms</a:t>
            </a:r>
          </a:p>
          <a:p>
            <a:pPr>
              <a:defRPr sz="800">
                <a:solidFill>
                  <a:srgbClr val="000000"/>
                </a:solidFill>
                <a:latin typeface="Courier New"/>
                <a:ea typeface="Courier New"/>
                <a:cs typeface="Courier New"/>
                <a:sym typeface="Courier New"/>
              </a:defRPr>
            </a:pPr>
            <a:r>
              <a:t>  Name: /opt/dlvr/nginx-cache/conf/set_cache.conf - Function: file.managed - Result: Clean Started: - 20:33:32.660772 Duration: 74.872 ms</a:t>
            </a:r>
          </a:p>
          <a:p>
            <a:pPr>
              <a:defRPr sz="800">
                <a:solidFill>
                  <a:srgbClr val="000000"/>
                </a:solidFill>
                <a:latin typeface="Courier New"/>
                <a:ea typeface="Courier New"/>
                <a:cs typeface="Courier New"/>
                <a:sym typeface="Courier New"/>
              </a:defRPr>
            </a:pPr>
            <a:r>
              <a:t>  Name: /opt/dlvr/nginx-cache/conf/purge-cache.conf - Function: file.managed - Result: Clean Started: - 20:33:32.735937 Duration: 11.194 ms</a:t>
            </a:r>
          </a:p>
          <a:p>
            <a:pPr>
              <a:defRPr sz="800">
                <a:solidFill>
                  <a:srgbClr val="000000"/>
                </a:solidFill>
                <a:latin typeface="Courier New"/>
                <a:ea typeface="Courier New"/>
                <a:cs typeface="Courier New"/>
                <a:sym typeface="Courier New"/>
              </a:defRPr>
            </a:pPr>
            <a:r>
              <a:t>  Name: /opt/dlvr/nginx-cache/conf/cache-stats.conf - Function: file.managed - </a:t>
            </a:r>
          </a:p>
          <a:p>
            <a:pPr>
              <a:defRPr b="1" sz="1100">
                <a:solidFill>
                  <a:srgbClr val="000000"/>
                </a:solidFill>
              </a:defRPr>
            </a:pPr>
            <a:r>
              <a:t>And on and on and on and 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Google Shape;263;p45"/>
          <p:cNvSpPr txBox="1"/>
          <p:nvPr>
            <p:ph type="title"/>
          </p:nvPr>
        </p:nvSpPr>
        <p:spPr>
          <a:xfrm>
            <a:off x="0" y="450150"/>
            <a:ext cx="9144000" cy="4090800"/>
          </a:xfrm>
          <a:prstGeom prst="rect">
            <a:avLst/>
          </a:prstGeom>
        </p:spPr>
        <p:txBody>
          <a:bodyPr/>
          <a:lstStyle/>
          <a:p>
            <a:pPr algn="ctr"/>
            <a:endParaRPr>
              <a:latin typeface="Roboto Light"/>
              <a:ea typeface="Roboto Light"/>
              <a:cs typeface="Roboto Light"/>
              <a:sym typeface="Roboto Light"/>
            </a:endParaRPr>
          </a:p>
          <a:p>
            <a:pPr algn="ctr"/>
            <a:endParaRPr>
              <a:latin typeface="Roboto Light"/>
              <a:ea typeface="Roboto Light"/>
              <a:cs typeface="Roboto Light"/>
              <a:sym typeface="Roboto Light"/>
            </a:endParaRPr>
          </a:p>
          <a:p>
            <a:pPr algn="ctr">
              <a:defRPr>
                <a:latin typeface="Roboto Light"/>
                <a:ea typeface="Roboto Light"/>
                <a:cs typeface="Roboto Light"/>
                <a:sym typeface="Roboto Light"/>
              </a:defRPr>
            </a:pPr>
            <a:r>
              <a:t>Thanks!</a:t>
            </a:r>
          </a:p>
          <a:p>
            <a:pPr algn="ctr"/>
            <a:endParaRPr>
              <a:latin typeface="Roboto Light"/>
              <a:ea typeface="Roboto Light"/>
              <a:cs typeface="Roboto Light"/>
              <a:sym typeface="Roboto Light"/>
            </a:endParaRPr>
          </a:p>
          <a:p>
            <a:pPr algn="ctr">
              <a:defRPr sz="1800">
                <a:latin typeface="Roboto Light"/>
                <a:ea typeface="Roboto Light"/>
                <a:cs typeface="Roboto Light"/>
                <a:sym typeface="Roboto Light"/>
              </a:defRPr>
            </a:pPr>
            <a:r>
              <a:t>github.com/dlvr/rancher-salt </a:t>
            </a:r>
          </a:p>
          <a:p>
            <a:pPr algn="ctr">
              <a:defRPr sz="1800">
                <a:latin typeface="Roboto Light"/>
                <a:ea typeface="Roboto Light"/>
                <a:cs typeface="Roboto Light"/>
                <a:sym typeface="Roboto Light"/>
              </a:defRPr>
            </a:pPr>
            <a:r>
              <a:t>dlvr.com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Google Shape;72;p16"/>
          <p:cNvSpPr txBox="1"/>
          <p:nvPr>
            <p:ph type="title"/>
          </p:nvPr>
        </p:nvSpPr>
        <p:spPr>
          <a:xfrm>
            <a:off x="311699" y="411273"/>
            <a:ext cx="8651491" cy="678151"/>
          </a:xfrm>
          <a:prstGeom prst="rect">
            <a:avLst/>
          </a:prstGeom>
        </p:spPr>
        <p:txBody>
          <a:bodyPr/>
          <a:lstStyle/>
          <a:p>
            <a:pPr defTabSz="704087">
              <a:defRPr b="1" sz="2156"/>
            </a:pPr>
            <a:r>
              <a:t>DLVR</a:t>
            </a:r>
          </a:p>
          <a:p>
            <a:pPr defTabSz="704087">
              <a:defRPr b="1" sz="1078"/>
            </a:pPr>
            <a:r>
              <a:t>(pronounced “de-liv-er”)</a:t>
            </a:r>
          </a:p>
        </p:txBody>
      </p:sp>
      <p:sp>
        <p:nvSpPr>
          <p:cNvPr id="126" name="Google Shape;73;p16"/>
          <p:cNvSpPr txBox="1"/>
          <p:nvPr>
            <p:ph type="body" idx="1"/>
          </p:nvPr>
        </p:nvSpPr>
        <p:spPr>
          <a:xfrm>
            <a:off x="311699" y="1414549"/>
            <a:ext cx="8520602" cy="2926502"/>
          </a:xfrm>
          <a:prstGeom prst="rect">
            <a:avLst/>
          </a:prstGeom>
        </p:spPr>
        <p:txBody>
          <a:bodyPr/>
          <a:lstStyle/>
          <a:p>
            <a:pPr marL="397763" indent="-331469" defTabSz="530351">
              <a:buClr>
                <a:srgbClr val="434343"/>
              </a:buClr>
              <a:buSzPts val="1700"/>
              <a:defRPr sz="1740">
                <a:solidFill>
                  <a:srgbClr val="434343"/>
                </a:solidFill>
              </a:defRPr>
            </a:pPr>
            <a:r>
              <a:t>DLVR provides our customers with online video delivery optimization, management, and analytics</a:t>
            </a:r>
          </a:p>
          <a:p>
            <a:pPr marL="397763" indent="-331469" defTabSz="530351">
              <a:spcBef>
                <a:spcPts val="500"/>
              </a:spcBef>
              <a:buClr>
                <a:srgbClr val="434343"/>
              </a:buClr>
              <a:buSzPts val="1700"/>
              <a:defRPr sz="1740">
                <a:solidFill>
                  <a:srgbClr val="434343"/>
                </a:solidFill>
              </a:defRPr>
            </a:pPr>
            <a:r>
              <a:t>Founded in 2014</a:t>
            </a:r>
          </a:p>
          <a:p>
            <a:pPr marL="397763" indent="-331469" defTabSz="530351">
              <a:spcBef>
                <a:spcPts val="500"/>
              </a:spcBef>
              <a:buClr>
                <a:srgbClr val="434343"/>
              </a:buClr>
              <a:buSzPts val="1700"/>
              <a:defRPr sz="1740">
                <a:solidFill>
                  <a:srgbClr val="434343"/>
                </a:solidFill>
              </a:defRPr>
            </a:pPr>
            <a:r>
              <a:t>Small startup of about 20 employees</a:t>
            </a:r>
          </a:p>
          <a:p>
            <a:pPr marL="397763" indent="-331469" defTabSz="530351">
              <a:spcBef>
                <a:spcPts val="500"/>
              </a:spcBef>
              <a:buClr>
                <a:srgbClr val="434343"/>
              </a:buClr>
              <a:buSzPts val="1700"/>
              <a:defRPr sz="1740">
                <a:solidFill>
                  <a:srgbClr val="434343"/>
                </a:solidFill>
              </a:defRPr>
            </a:pPr>
            <a:r>
              <a:t>Even smaller Operations team of 5</a:t>
            </a:r>
          </a:p>
          <a:p>
            <a:pPr marL="397763" indent="-331469" defTabSz="530351">
              <a:spcBef>
                <a:spcPts val="500"/>
              </a:spcBef>
              <a:buClr>
                <a:srgbClr val="434343"/>
              </a:buClr>
              <a:buSzPts val="1700"/>
              <a:defRPr sz="1740">
                <a:solidFill>
                  <a:srgbClr val="434343"/>
                </a:solidFill>
              </a:defRPr>
            </a:pPr>
            <a:r>
              <a:t>Global, multi-datacenter infrastructure in NA and EU</a:t>
            </a:r>
          </a:p>
          <a:p>
            <a:pPr marL="397763" indent="-331469" defTabSz="530351">
              <a:spcBef>
                <a:spcPts val="500"/>
              </a:spcBef>
              <a:buClr>
                <a:srgbClr val="434343"/>
              </a:buClr>
              <a:buSzPts val="1700"/>
              <a:defRPr sz="1740">
                <a:solidFill>
                  <a:srgbClr val="434343"/>
                </a:solidFill>
              </a:defRPr>
            </a:pPr>
            <a:r>
              <a:t>Additional infrastructure in AWS</a:t>
            </a:r>
          </a:p>
          <a:p>
            <a:pPr marL="397763" indent="-331469" defTabSz="530351">
              <a:spcBef>
                <a:spcPts val="500"/>
              </a:spcBef>
              <a:buClr>
                <a:srgbClr val="434343"/>
              </a:buClr>
              <a:buSzPts val="1700"/>
              <a:defRPr sz="1740">
                <a:solidFill>
                  <a:srgbClr val="434343"/>
                </a:solidFill>
              </a:defRPr>
            </a:pPr>
            <a:r>
              <a:t>We use Salt….a lot</a:t>
            </a:r>
          </a:p>
        </p:txBody>
      </p:sp>
      <p:sp>
        <p:nvSpPr>
          <p:cNvPr id="127" name="Google Shape;74;p16"/>
          <p:cNvSpPr txBox="1"/>
          <p:nvPr/>
        </p:nvSpPr>
        <p:spPr>
          <a:xfrm>
            <a:off x="2966949" y="540824"/>
            <a:ext cx="4604701" cy="678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i="1" sz="1100">
                <a:solidFill>
                  <a:schemeClr val="accent4"/>
                </a:solidFill>
                <a:latin typeface="Roboto Thin"/>
                <a:ea typeface="Roboto Thin"/>
                <a:cs typeface="Roboto Thin"/>
                <a:sym typeface="Roboto Thin"/>
              </a:defRPr>
            </a:pPr>
            <a:r>
              <a:t>Solutions for a multi-CDN strategy</a:t>
            </a:r>
          </a:p>
          <a:p>
            <a:pPr>
              <a:defRPr i="1" sz="1100">
                <a:solidFill>
                  <a:schemeClr val="accent4"/>
                </a:solidFill>
                <a:latin typeface="Roboto Thin"/>
                <a:ea typeface="Roboto Thin"/>
                <a:cs typeface="Roboto Thin"/>
                <a:sym typeface="Roboto Thin"/>
              </a:defRPr>
            </a:pPr>
            <a:r>
              <a:t>Streaming video optimization and metrics</a:t>
            </a:r>
          </a:p>
          <a:p>
            <a:pPr>
              <a:defRPr i="1" sz="1100">
                <a:solidFill>
                  <a:schemeClr val="accent4"/>
                </a:solidFill>
                <a:latin typeface="Roboto Thin"/>
                <a:ea typeface="Roboto Thin"/>
                <a:cs typeface="Roboto Thin"/>
                <a:sym typeface="Roboto Thin"/>
              </a:defRPr>
            </a:pPr>
            <a:r>
              <a:t>Intelligent CDN decision making for best video experience</a:t>
            </a:r>
          </a:p>
        </p:txBody>
      </p:sp>
      <p:sp>
        <p:nvSpPr>
          <p:cNvPr id="128" name="Google Shape;75;p16"/>
          <p:cNvSpPr/>
          <p:nvPr/>
        </p:nvSpPr>
        <p:spPr>
          <a:xfrm>
            <a:off x="7949" y="1362474"/>
            <a:ext cx="9128102" cy="1"/>
          </a:xfrm>
          <a:prstGeom prst="line">
            <a:avLst/>
          </a:prstGeom>
          <a:ln>
            <a:solidFill>
              <a:srgbClr val="3BCFAF"/>
            </a:solidFill>
          </a:ln>
        </p:spPr>
        <p:txBody>
          <a:bodyPr lIns="0" tIns="0" rIns="0" bIns="0"/>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Google Shape;80;p17"/>
          <p:cNvSpPr txBox="1"/>
          <p:nvPr>
            <p:ph type="title"/>
          </p:nvPr>
        </p:nvSpPr>
        <p:spPr>
          <a:xfrm>
            <a:off x="490249" y="0"/>
            <a:ext cx="4868402" cy="5143500"/>
          </a:xfrm>
          <a:prstGeom prst="rect">
            <a:avLst/>
          </a:prstGeom>
        </p:spPr>
        <p:txBody>
          <a:bodyPr/>
          <a:lstStyle>
            <a:lvl1pPr>
              <a:defRPr>
                <a:latin typeface="Roboto"/>
                <a:ea typeface="Roboto"/>
                <a:cs typeface="Roboto"/>
                <a:sym typeface="Roboto"/>
              </a:defRPr>
            </a:lvl1pPr>
          </a:lstStyle>
          <a:p>
            <a:pPr/>
            <a:r>
              <a:t>Our day to day with SaltStack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Google Shape;85;p18"/>
          <p:cNvSpPr txBox="1"/>
          <p:nvPr>
            <p:ph type="title"/>
          </p:nvPr>
        </p:nvSpPr>
        <p:spPr>
          <a:xfrm>
            <a:off x="311699" y="445025"/>
            <a:ext cx="8790620" cy="755482"/>
          </a:xfrm>
          <a:prstGeom prst="rect">
            <a:avLst/>
          </a:prstGeom>
        </p:spPr>
        <p:txBody>
          <a:bodyPr/>
          <a:lstStyle>
            <a:lvl1pPr defTabSz="612648">
              <a:defRPr b="1" sz="1876"/>
            </a:lvl1pPr>
          </a:lstStyle>
          <a:p>
            <a:pPr/>
            <a:r>
              <a:t>How we use SaltStack</a:t>
            </a:r>
          </a:p>
        </p:txBody>
      </p:sp>
      <p:sp>
        <p:nvSpPr>
          <p:cNvPr id="135" name="Google Shape;86;p18"/>
          <p:cNvSpPr txBox="1"/>
          <p:nvPr>
            <p:ph type="body" idx="1"/>
          </p:nvPr>
        </p:nvSpPr>
        <p:spPr>
          <a:xfrm>
            <a:off x="84411" y="1524443"/>
            <a:ext cx="8520601" cy="2926501"/>
          </a:xfrm>
          <a:prstGeom prst="rect">
            <a:avLst/>
          </a:prstGeom>
        </p:spPr>
        <p:txBody>
          <a:bodyPr/>
          <a:lstStyle/>
          <a:p>
            <a:pPr marL="438911" indent="-365759" defTabSz="585215">
              <a:buClr>
                <a:srgbClr val="434343"/>
              </a:buClr>
              <a:buSzPts val="1800"/>
              <a:defRPr sz="1856">
                <a:solidFill>
                  <a:srgbClr val="434343"/>
                </a:solidFill>
              </a:defRPr>
            </a:pPr>
            <a:r>
              <a:t>We Salt just about everything</a:t>
            </a:r>
          </a:p>
          <a:p>
            <a:pPr lvl="1" marL="585215" indent="-203200" defTabSz="585215">
              <a:spcBef>
                <a:spcPts val="600"/>
              </a:spcBef>
              <a:buClr>
                <a:srgbClr val="434343"/>
              </a:buClr>
              <a:buSzPts val="1800"/>
              <a:defRPr sz="1856">
                <a:solidFill>
                  <a:srgbClr val="434343"/>
                </a:solidFill>
              </a:defRPr>
            </a:pPr>
            <a:r>
              <a:t>Debian / app installations</a:t>
            </a:r>
          </a:p>
          <a:p>
            <a:pPr lvl="1" marL="585215" indent="-203200" defTabSz="585215">
              <a:spcBef>
                <a:spcPts val="600"/>
              </a:spcBef>
              <a:buClr>
                <a:srgbClr val="434343"/>
              </a:buClr>
              <a:buSzPts val="1800"/>
              <a:defRPr sz="1856">
                <a:solidFill>
                  <a:srgbClr val="434343"/>
                </a:solidFill>
              </a:defRPr>
            </a:pPr>
            <a:r>
              <a:t>Config files</a:t>
            </a:r>
          </a:p>
          <a:p>
            <a:pPr lvl="1" marL="585215" indent="-203200" defTabSz="585215">
              <a:spcBef>
                <a:spcPts val="600"/>
              </a:spcBef>
              <a:buClr>
                <a:srgbClr val="434343"/>
              </a:buClr>
              <a:buSzPts val="1800"/>
              <a:defRPr sz="1856">
                <a:solidFill>
                  <a:srgbClr val="434343"/>
                </a:solidFill>
              </a:defRPr>
            </a:pPr>
            <a:r>
              <a:t>Lambdas</a:t>
            </a:r>
          </a:p>
          <a:p>
            <a:pPr lvl="1" marL="585215" indent="-203200" defTabSz="585215">
              <a:spcBef>
                <a:spcPts val="600"/>
              </a:spcBef>
              <a:buClr>
                <a:srgbClr val="434343"/>
              </a:buClr>
              <a:buSzPts val="1800"/>
              <a:defRPr sz="1856">
                <a:solidFill>
                  <a:srgbClr val="434343"/>
                </a:solidFill>
              </a:defRPr>
            </a:pPr>
            <a:r>
              <a:t>Etc, etc, etc</a:t>
            </a:r>
          </a:p>
          <a:p>
            <a:pPr marL="438911" indent="-365759" defTabSz="585215">
              <a:spcBef>
                <a:spcPts val="600"/>
              </a:spcBef>
              <a:buClr>
                <a:srgbClr val="434343"/>
              </a:buClr>
              <a:buSzPts val="1800"/>
              <a:defRPr sz="1856">
                <a:solidFill>
                  <a:srgbClr val="434343"/>
                </a:solidFill>
              </a:defRPr>
            </a:pPr>
            <a:r>
              <a:t>Daily “highstates” for deployment</a:t>
            </a:r>
          </a:p>
          <a:p>
            <a:pPr marL="438911" indent="-365759" defTabSz="585215">
              <a:spcBef>
                <a:spcPts val="600"/>
              </a:spcBef>
              <a:buClr>
                <a:srgbClr val="434343"/>
              </a:buClr>
              <a:buSzPts val="1800"/>
              <a:defRPr sz="1856">
                <a:solidFill>
                  <a:srgbClr val="434343"/>
                </a:solidFill>
              </a:defRPr>
            </a:pPr>
            <a:r>
              <a:t>Automate everything we can</a:t>
            </a:r>
          </a:p>
        </p:txBody>
      </p:sp>
      <p:sp>
        <p:nvSpPr>
          <p:cNvPr id="136" name="Google Shape;87;p18"/>
          <p:cNvSpPr/>
          <p:nvPr/>
        </p:nvSpPr>
        <p:spPr>
          <a:xfrm>
            <a:off x="7949" y="1362474"/>
            <a:ext cx="9128102" cy="1"/>
          </a:xfrm>
          <a:prstGeom prst="line">
            <a:avLst/>
          </a:prstGeom>
          <a:ln>
            <a:solidFill>
              <a:srgbClr val="3BCFAF"/>
            </a:solidFill>
          </a:ln>
        </p:spPr>
        <p:txBody>
          <a:bodyPr lIns="0" tIns="0" rIns="0" bIns="0"/>
          <a:lstStyle/>
          <a:p>
            <a:pPr/>
          </a:p>
        </p:txBody>
      </p:sp>
      <p:pic>
        <p:nvPicPr>
          <p:cNvPr id="137" name="Google Shape;88;p18" descr="Google Shape;88;p18"/>
          <p:cNvPicPr>
            <a:picLocks noChangeAspect="1"/>
          </p:cNvPicPr>
          <p:nvPr/>
        </p:nvPicPr>
        <p:blipFill>
          <a:blip r:embed="rId3">
            <a:extLst/>
          </a:blip>
          <a:stretch>
            <a:fillRect/>
          </a:stretch>
        </p:blipFill>
        <p:spPr>
          <a:xfrm>
            <a:off x="4135388" y="1895890"/>
            <a:ext cx="4965470" cy="174736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Google Shape;93;p19" descr="Google Shape;93;p19"/>
          <p:cNvPicPr>
            <a:picLocks noChangeAspect="1"/>
          </p:cNvPicPr>
          <p:nvPr/>
        </p:nvPicPr>
        <p:blipFill>
          <a:blip r:embed="rId3">
            <a:extLst/>
          </a:blip>
          <a:stretch>
            <a:fillRect/>
          </a:stretch>
        </p:blipFill>
        <p:spPr>
          <a:xfrm>
            <a:off x="200987" y="1092037"/>
            <a:ext cx="8523123" cy="295942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Google Shape;98;p20"/>
          <p:cNvSpPr txBox="1"/>
          <p:nvPr>
            <p:ph type="title"/>
          </p:nvPr>
        </p:nvSpPr>
        <p:spPr>
          <a:xfrm>
            <a:off x="311699" y="445025"/>
            <a:ext cx="8520602" cy="572701"/>
          </a:xfrm>
          <a:prstGeom prst="rect">
            <a:avLst/>
          </a:prstGeom>
        </p:spPr>
        <p:txBody>
          <a:bodyPr/>
          <a:lstStyle>
            <a:lvl1pPr defTabSz="365760">
              <a:defRPr b="1" sz="2400"/>
            </a:lvl1pPr>
          </a:lstStyle>
          <a:p>
            <a:pPr/>
            <a:r>
              <a:t>All the cool kids are using containers these days</a:t>
            </a:r>
          </a:p>
        </p:txBody>
      </p:sp>
      <p:sp>
        <p:nvSpPr>
          <p:cNvPr id="146" name="Google Shape;99;p20"/>
          <p:cNvSpPr txBox="1"/>
          <p:nvPr>
            <p:ph type="body" idx="1"/>
          </p:nvPr>
        </p:nvSpPr>
        <p:spPr>
          <a:xfrm>
            <a:off x="311699" y="1644699"/>
            <a:ext cx="8520602" cy="2926502"/>
          </a:xfrm>
          <a:prstGeom prst="rect">
            <a:avLst/>
          </a:prstGeom>
        </p:spPr>
        <p:txBody>
          <a:bodyPr/>
          <a:lstStyle/>
          <a:p>
            <a:pPr marL="480059" indent="-400050" defTabSz="640079">
              <a:buClr>
                <a:srgbClr val="434343"/>
              </a:buClr>
              <a:buSzPts val="2000"/>
              <a:defRPr sz="2100">
                <a:solidFill>
                  <a:srgbClr val="434343"/>
                </a:solidFill>
              </a:defRPr>
            </a:pPr>
            <a:r>
              <a:t>2017, we start getting container FOMO</a:t>
            </a:r>
          </a:p>
          <a:p>
            <a:pPr marL="480059" indent="-400050" defTabSz="640079">
              <a:spcBef>
                <a:spcPts val="700"/>
              </a:spcBef>
              <a:buClr>
                <a:srgbClr val="434343"/>
              </a:buClr>
              <a:buSzPts val="2000"/>
              <a:defRPr sz="2100">
                <a:solidFill>
                  <a:srgbClr val="434343"/>
                </a:solidFill>
              </a:defRPr>
            </a:pPr>
            <a:r>
              <a:t>Lots of deployment issues</a:t>
            </a:r>
          </a:p>
          <a:p>
            <a:pPr marL="480059" indent="-400050" defTabSz="640079">
              <a:spcBef>
                <a:spcPts val="700"/>
              </a:spcBef>
              <a:buClr>
                <a:srgbClr val="434343"/>
              </a:buClr>
              <a:buSzPts val="2000"/>
              <a:defRPr strike="sngStrike" sz="2100">
                <a:solidFill>
                  <a:srgbClr val="434343"/>
                </a:solidFill>
              </a:defRPr>
            </a:pPr>
            <a:r>
              <a:rPr strike="noStrike"/>
              <a:t>Java dependency conflicts</a:t>
            </a:r>
          </a:p>
          <a:p>
            <a:pPr marL="480059" indent="-400050" defTabSz="640079">
              <a:spcBef>
                <a:spcPts val="700"/>
              </a:spcBef>
              <a:buClr>
                <a:srgbClr val="434343"/>
              </a:buClr>
              <a:buSzPts val="2000"/>
              <a:defRPr sz="2100">
                <a:solidFill>
                  <a:srgbClr val="434343"/>
                </a:solidFill>
              </a:defRPr>
            </a:pPr>
            <a:r>
              <a:t>So many development and framework environments</a:t>
            </a:r>
          </a:p>
          <a:p>
            <a:pPr marL="480059" indent="-400050" defTabSz="640079">
              <a:spcBef>
                <a:spcPts val="700"/>
              </a:spcBef>
              <a:buClr>
                <a:srgbClr val="434343"/>
              </a:buClr>
              <a:buSzPts val="2000"/>
              <a:defRPr sz="2100">
                <a:solidFill>
                  <a:srgbClr val="434343"/>
                </a:solidFill>
              </a:defRPr>
            </a:pPr>
            <a:r>
              <a:t>Ports and resources stepping on each other, getting out of control</a:t>
            </a:r>
          </a:p>
          <a:p>
            <a:pPr marL="480059" indent="-400050" defTabSz="640079">
              <a:spcBef>
                <a:spcPts val="700"/>
              </a:spcBef>
              <a:buClr>
                <a:srgbClr val="434343"/>
              </a:buClr>
              <a:buSzPts val="2000"/>
              <a:defRPr sz="2100">
                <a:solidFill>
                  <a:srgbClr val="434343"/>
                </a:solidFill>
              </a:defRPr>
            </a:pPr>
            <a:r>
              <a:t>Tied to our hardware</a:t>
            </a:r>
          </a:p>
        </p:txBody>
      </p:sp>
      <p:sp>
        <p:nvSpPr>
          <p:cNvPr id="147" name="Google Shape;100;p20"/>
          <p:cNvSpPr/>
          <p:nvPr/>
        </p:nvSpPr>
        <p:spPr>
          <a:xfrm>
            <a:off x="7949" y="1362474"/>
            <a:ext cx="9128102" cy="1"/>
          </a:xfrm>
          <a:prstGeom prst="line">
            <a:avLst/>
          </a:prstGeom>
          <a:ln>
            <a:solidFill>
              <a:srgbClr val="3BCFAF"/>
            </a:solidFill>
          </a:ln>
        </p:spPr>
        <p:txBody>
          <a:bodyPr lIns="0" tIns="0" rIns="0" bIns="0"/>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Google Shape;105;p21"/>
          <p:cNvSpPr txBox="1"/>
          <p:nvPr>
            <p:ph type="title"/>
          </p:nvPr>
        </p:nvSpPr>
        <p:spPr>
          <a:xfrm>
            <a:off x="311699" y="445025"/>
            <a:ext cx="8520602" cy="572701"/>
          </a:xfrm>
          <a:prstGeom prst="rect">
            <a:avLst/>
          </a:prstGeom>
        </p:spPr>
        <p:txBody>
          <a:bodyPr/>
          <a:lstStyle>
            <a:lvl1pPr defTabSz="822959">
              <a:defRPr b="1" sz="2520"/>
            </a:lvl1pPr>
          </a:lstStyle>
          <a:p>
            <a:pPr/>
            <a:r>
              <a:t>OK, so Docker. Then what?</a:t>
            </a:r>
          </a:p>
        </p:txBody>
      </p:sp>
      <p:sp>
        <p:nvSpPr>
          <p:cNvPr id="152" name="Google Shape;106;p21"/>
          <p:cNvSpPr txBox="1"/>
          <p:nvPr>
            <p:ph type="body" idx="1"/>
          </p:nvPr>
        </p:nvSpPr>
        <p:spPr>
          <a:xfrm>
            <a:off x="311699" y="1509275"/>
            <a:ext cx="8520602" cy="3416401"/>
          </a:xfrm>
          <a:prstGeom prst="rect">
            <a:avLst/>
          </a:prstGeom>
        </p:spPr>
        <p:txBody>
          <a:bodyPr/>
          <a:lstStyle/>
          <a:p>
            <a:pPr marL="0" indent="0" defTabSz="768095">
              <a:buSzTx/>
              <a:buNone/>
              <a:defRPr sz="2520">
                <a:solidFill>
                  <a:srgbClr val="434343"/>
                </a:solidFill>
              </a:defRPr>
            </a:pPr>
            <a:r>
              <a:t>We need an orchestrator</a:t>
            </a:r>
          </a:p>
          <a:p>
            <a:pPr marL="0" indent="0" defTabSz="768095">
              <a:spcBef>
                <a:spcPts val="800"/>
              </a:spcBef>
              <a:buSzTx/>
              <a:buNone/>
              <a:defRPr sz="2520">
                <a:solidFill>
                  <a:srgbClr val="434343"/>
                </a:solidFill>
              </a:defRPr>
            </a:pPr>
            <a:r>
              <a:t>Rules:</a:t>
            </a:r>
          </a:p>
          <a:p>
            <a:pPr marL="576071" indent="-480059" defTabSz="768095">
              <a:spcBef>
                <a:spcPts val="800"/>
              </a:spcBef>
              <a:buClr>
                <a:srgbClr val="434343"/>
              </a:buClr>
              <a:buSzPts val="2500"/>
              <a:buFontTx/>
              <a:buAutoNum type="arabicPeriod" startAt="1"/>
              <a:defRPr sz="2520">
                <a:solidFill>
                  <a:srgbClr val="434343"/>
                </a:solidFill>
              </a:defRPr>
            </a:pPr>
            <a:r>
              <a:t>Use our existing data, variables, secrets, etc.</a:t>
            </a:r>
          </a:p>
          <a:p>
            <a:pPr marL="576071" indent="-480059" defTabSz="768095">
              <a:buClr>
                <a:srgbClr val="434343"/>
              </a:buClr>
              <a:buSzPts val="2500"/>
              <a:buFontTx/>
              <a:buAutoNum type="arabicPeriod" startAt="1"/>
              <a:defRPr sz="2520">
                <a:solidFill>
                  <a:srgbClr val="434343"/>
                </a:solidFill>
              </a:defRPr>
            </a:pPr>
            <a:r>
              <a:t>Easy to use (aka GUI)</a:t>
            </a:r>
          </a:p>
          <a:p>
            <a:pPr marL="576071" indent="-480059" defTabSz="768095">
              <a:buClr>
                <a:srgbClr val="434343"/>
              </a:buClr>
              <a:buSzPts val="2500"/>
              <a:buFontTx/>
              <a:buAutoNum type="arabicPeriod" startAt="1"/>
              <a:defRPr sz="2520">
                <a:solidFill>
                  <a:srgbClr val="434343"/>
                </a:solidFill>
              </a:defRPr>
            </a:pPr>
            <a:r>
              <a:t>Portable</a:t>
            </a:r>
          </a:p>
          <a:p>
            <a:pPr marL="576071" indent="-480059" defTabSz="768095">
              <a:buClr>
                <a:srgbClr val="434343"/>
              </a:buClr>
              <a:buSzPts val="2500"/>
              <a:buFontTx/>
              <a:buAutoNum type="arabicPeriod" startAt="1"/>
              <a:defRPr sz="2520">
                <a:solidFill>
                  <a:srgbClr val="434343"/>
                </a:solidFill>
              </a:defRPr>
            </a:pPr>
            <a:r>
              <a:t>Maintain control of hosts running containers</a:t>
            </a:r>
          </a:p>
          <a:p>
            <a:pPr marL="576071" indent="-480059" defTabSz="768095">
              <a:buClr>
                <a:srgbClr val="434343"/>
              </a:buClr>
              <a:buSzPts val="2500"/>
              <a:buFontTx/>
              <a:buAutoNum type="arabicPeriod" startAt="1"/>
              <a:defRPr sz="2520">
                <a:solidFill>
                  <a:srgbClr val="434343"/>
                </a:solidFill>
              </a:defRPr>
            </a:pPr>
            <a:r>
              <a:t>Not Kubernetes</a:t>
            </a:r>
          </a:p>
        </p:txBody>
      </p:sp>
      <p:sp>
        <p:nvSpPr>
          <p:cNvPr id="153" name="Google Shape;107;p21"/>
          <p:cNvSpPr/>
          <p:nvPr/>
        </p:nvSpPr>
        <p:spPr>
          <a:xfrm>
            <a:off x="7949" y="1362474"/>
            <a:ext cx="9128102" cy="1"/>
          </a:xfrm>
          <a:prstGeom prst="line">
            <a:avLst/>
          </a:prstGeom>
          <a:ln>
            <a:solidFill>
              <a:srgbClr val="3BCFAF"/>
            </a:solidFill>
          </a:ln>
        </p:spPr>
        <p:txBody>
          <a:bodyPr lIns="0" tIns="0" rIns="0" bIns="0"/>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LVR Google Slides Template">
  <a:themeElements>
    <a:clrScheme name="DLVR Google Slides Template">
      <a:dk1>
        <a:srgbClr val="202729"/>
      </a:dk1>
      <a:lt1>
        <a:srgbClr val="291009"/>
      </a:lt1>
      <a:dk2>
        <a:srgbClr val="A7A7A7"/>
      </a:dk2>
      <a:lt2>
        <a:srgbClr val="535353"/>
      </a:lt2>
      <a:accent1>
        <a:srgbClr val="353744"/>
      </a:accent1>
      <a:accent2>
        <a:srgbClr val="424242"/>
      </a:accent2>
      <a:accent3>
        <a:srgbClr val="616161"/>
      </a:accent3>
      <a:accent4>
        <a:srgbClr val="999999"/>
      </a:accent4>
      <a:accent5>
        <a:srgbClr val="FF5252"/>
      </a:accent5>
      <a:accent6>
        <a:srgbClr val="FFF176"/>
      </a:accent6>
      <a:hlink>
        <a:srgbClr val="0000FF"/>
      </a:hlink>
      <a:folHlink>
        <a:srgbClr val="FF00FF"/>
      </a:folHlink>
    </a:clrScheme>
    <a:fontScheme name="DLVR Google Slides Template">
      <a:majorFont>
        <a:latin typeface="Arial"/>
        <a:ea typeface="Arial"/>
        <a:cs typeface="Arial"/>
      </a:majorFont>
      <a:minorFont>
        <a:latin typeface="Helvetica"/>
        <a:ea typeface="Helvetica"/>
        <a:cs typeface="Helvetica"/>
      </a:minorFont>
    </a:fontScheme>
    <a:fmtScheme name="DLVR Google Slide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LVR Google Slides Template">
  <a:themeElements>
    <a:clrScheme name="DLVR Google Slides Template">
      <a:dk1>
        <a:srgbClr val="000000"/>
      </a:dk1>
      <a:lt1>
        <a:srgbClr val="FFFFFF"/>
      </a:lt1>
      <a:dk2>
        <a:srgbClr val="A7A7A7"/>
      </a:dk2>
      <a:lt2>
        <a:srgbClr val="535353"/>
      </a:lt2>
      <a:accent1>
        <a:srgbClr val="353744"/>
      </a:accent1>
      <a:accent2>
        <a:srgbClr val="424242"/>
      </a:accent2>
      <a:accent3>
        <a:srgbClr val="616161"/>
      </a:accent3>
      <a:accent4>
        <a:srgbClr val="999999"/>
      </a:accent4>
      <a:accent5>
        <a:srgbClr val="FF5252"/>
      </a:accent5>
      <a:accent6>
        <a:srgbClr val="FFF176"/>
      </a:accent6>
      <a:hlink>
        <a:srgbClr val="0000FF"/>
      </a:hlink>
      <a:folHlink>
        <a:srgbClr val="FF00FF"/>
      </a:folHlink>
    </a:clrScheme>
    <a:fontScheme name="DLVR Google Slides Template">
      <a:majorFont>
        <a:latin typeface="Arial"/>
        <a:ea typeface="Arial"/>
        <a:cs typeface="Arial"/>
      </a:majorFont>
      <a:minorFont>
        <a:latin typeface="Helvetica"/>
        <a:ea typeface="Helvetica"/>
        <a:cs typeface="Helvetica"/>
      </a:minorFont>
    </a:fontScheme>
    <a:fmtScheme name="DLVR Google Slides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202729"/>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